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24"/>
  </p:notesMasterIdLst>
  <p:sldIdLst>
    <p:sldId id="382" r:id="rId2"/>
    <p:sldId id="383" r:id="rId3"/>
    <p:sldId id="385" r:id="rId4"/>
    <p:sldId id="386" r:id="rId5"/>
    <p:sldId id="384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  <p:sldId id="398" r:id="rId18"/>
    <p:sldId id="399" r:id="rId19"/>
    <p:sldId id="400" r:id="rId20"/>
    <p:sldId id="401" r:id="rId21"/>
    <p:sldId id="402" r:id="rId22"/>
    <p:sldId id="403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gar Brault" initials="EB" lastIdx="1" clrIdx="0">
    <p:extLst>
      <p:ext uri="{19B8F6BF-5375-455C-9EA6-DF929625EA0E}">
        <p15:presenceInfo xmlns:p15="http://schemas.microsoft.com/office/powerpoint/2012/main" userId="S-1-5-21-446400559-1939919437-855790789-89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832"/>
    <a:srgbClr val="92D050"/>
    <a:srgbClr val="C00000"/>
    <a:srgbClr val="779F70"/>
    <a:srgbClr val="60737F"/>
    <a:srgbClr val="FCC832"/>
    <a:srgbClr val="C66108"/>
    <a:srgbClr val="4F96AB"/>
    <a:srgbClr val="000000"/>
    <a:srgbClr val="247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6395" autoAdjust="0"/>
  </p:normalViewPr>
  <p:slideViewPr>
    <p:cSldViewPr snapToGrid="0">
      <p:cViewPr varScale="1">
        <p:scale>
          <a:sx n="61" d="100"/>
          <a:sy n="61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C266E-EE82-432C-A6E5-49C03D2A6D42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B1DFE-4EEA-424B-A944-51952E8BA9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01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31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5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882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26874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5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8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8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72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99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30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27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07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98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#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f</a:t>
            </a:r>
            <a:r>
              <a:rPr kumimoji="0" lang="fr-FR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illières</a:t>
            </a: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d’excellence</a:t>
            </a:r>
            <a:r>
              <a:rPr kumimoji="0" lang="fr-FR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#innovation #savoir-faire traditionnels #nouvelles filières économiques #économie locale #projets totems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#emploi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itchFamily="18" charset="0"/>
                <a:cs typeface="Times New Roman" pitchFamily="18" charset="0"/>
              </a:rPr>
              <a:t>1/ </a:t>
            </a:r>
            <a:r>
              <a:rPr lang="fr-FR" altLang="fr-FR" sz="11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Accueillir les entreprises innovantes dans des </a:t>
            </a:r>
            <a:r>
              <a:rPr lang="fr-FR" altLang="fr-FR" sz="1100" dirty="0" smtClean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"</a:t>
            </a:r>
            <a:r>
              <a:rPr lang="fr-FR" altLang="fr-FR" sz="11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zones artisanales" </a:t>
            </a:r>
            <a:endParaRPr lang="fr-FR" altLang="fr-FR" sz="1100" dirty="0" smtClean="0">
              <a:solidFill>
                <a:prstClr val="black"/>
              </a:solidFill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 smtClean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itchFamily="18" charset="0"/>
                <a:cs typeface="Times New Roman" pitchFamily="18" charset="0"/>
              </a:rPr>
              <a:t>/ </a:t>
            </a:r>
            <a:r>
              <a:rPr lang="fr-FR" altLang="fr-FR" sz="11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Développer les labels Valeur Parc et Savoir-faire </a:t>
            </a:r>
            <a:r>
              <a:rPr lang="fr-FR" altLang="fr-FR" sz="1100" dirty="0" err="1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médocain</a:t>
            </a:r>
            <a:r>
              <a:rPr lang="fr-FR" altLang="fr-FR" sz="11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 (communication) 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3/ Créer un pôle d'accompagnement financier, administratif à la </a:t>
            </a:r>
            <a:r>
              <a:rPr lang="fr-FR" altLang="fr-FR" sz="1100" dirty="0" err="1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CdC</a:t>
            </a:r>
            <a:r>
              <a:rPr lang="fr-FR" altLang="fr-FR" sz="11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 pour les "métiers historiques" et les métiers émergents 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4/ Développement des tiers-lieux et des pépinières d'entreprises 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 smtClean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5/ </a:t>
            </a:r>
            <a:r>
              <a:rPr lang="fr-FR" altLang="fr-FR" sz="11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Développer les filières de la restauration et de l’hôtellerie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sur le territoire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 1 : </a:t>
            </a:r>
            <a:r>
              <a:rPr lang="fr-FR" dirty="0" smtClean="0">
                <a:solidFill>
                  <a:srgbClr val="B5338B"/>
                </a:solidFill>
                <a:latin typeface="Arial"/>
              </a:rPr>
              <a:t>Nous </a:t>
            </a:r>
            <a:r>
              <a:rPr lang="fr-FR" dirty="0">
                <a:solidFill>
                  <a:srgbClr val="B5338B"/>
                </a:solidFill>
              </a:rPr>
              <a:t>voulons soutenir le développement économique local au service de l’excellence et de l'innovation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45719" y="5505130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15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#habitat durable #</a:t>
            </a:r>
            <a:r>
              <a:rPr kumimoji="0" lang="fr-FR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filli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ères locales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1/ Favoriser</a:t>
            </a:r>
            <a:r>
              <a:rPr kumimoji="0" lang="fr-FR" alt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 les </a:t>
            </a:r>
            <a:r>
              <a:rPr kumimoji="0" lang="fr-FR" altLang="fr-FR" sz="1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éco-constructions</a:t>
            </a:r>
            <a:r>
              <a:rPr kumimoji="0" lang="fr-FR" alt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 et les rendre accessibles à tous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fr-FR" altLang="fr-FR" sz="8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noProof="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Créer des </a:t>
            </a:r>
            <a:r>
              <a:rPr lang="fr-FR" altLang="fr-FR" sz="1200" noProof="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éco-quartiers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fr-FR" altLang="fr-FR" sz="8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Développement des aides à la rénovation des bâtiments dans le respect des normes environnementales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410882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 smtClean="0">
                <a:solidFill>
                  <a:prstClr val="black"/>
                </a:solidFill>
                <a:latin typeface="Calibri"/>
              </a:rPr>
              <a:t>10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devenir </a:t>
            </a:r>
            <a:r>
              <a:rPr lang="fr-FR" dirty="0">
                <a:solidFill>
                  <a:srgbClr val="B5338B"/>
                </a:solidFill>
              </a:rPr>
              <a:t>un territoire exemplaire autour de l'</a:t>
            </a:r>
            <a:r>
              <a:rPr lang="fr-FR" dirty="0" err="1">
                <a:solidFill>
                  <a:srgbClr val="B5338B"/>
                </a:solidFill>
              </a:rPr>
              <a:t>éco-habitat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654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#maitrise</a:t>
            </a:r>
            <a:r>
              <a:rPr kumimoji="0" lang="fr-FR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du tourisme #éco-tourisme #circuits cyclable #culture de l’eau #cadre de vie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fr-FR" altLang="fr-FR" sz="1100" b="1" dirty="0" smtClean="0">
                <a:solidFill>
                  <a:prstClr val="black"/>
                </a:solidFill>
                <a:latin typeface="Arial"/>
              </a:rPr>
              <a:t>#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tourisme </a:t>
            </a:r>
            <a:r>
              <a:rPr lang="fr-FR" sz="1100" b="1" dirty="0">
                <a:solidFill>
                  <a:prstClr val="black"/>
                </a:solidFill>
                <a:latin typeface="Arial"/>
              </a:rPr>
              <a:t>familial #patrimoine</a:t>
            </a:r>
            <a:endParaRPr lang="fr-FR" altLang="fr-FR" sz="1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1/ Créer un</a:t>
            </a:r>
            <a:r>
              <a:rPr kumimoji="0" lang="fr-FR" alt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 circuit découverte autour de l’eau sur le territoire (lagunes, océan, estuaire)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200" baseline="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2/Développer des éco-lieux touristiques et création d’un site web pour recenser les activités vertes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200" baseline="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Créer des itinéraires cyclables transversaux de l'estuaire à </a:t>
            </a:r>
            <a:r>
              <a:rPr lang="fr-FR" altLang="fr-FR" sz="1200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Vélodyssée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fr-FR" alt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Devenir pionnier dans le tourisme </a:t>
            </a:r>
            <a:r>
              <a:rPr lang="fr-FR" altLang="fr-FR" sz="1200" dirty="0" err="1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éco-responsable</a:t>
            </a: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 smtClean="0">
                <a:solidFill>
                  <a:prstClr val="black"/>
                </a:solidFill>
                <a:latin typeface="Calibri"/>
              </a:rPr>
              <a:t>11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développer </a:t>
            </a:r>
            <a:r>
              <a:rPr lang="fr-FR" dirty="0">
                <a:solidFill>
                  <a:srgbClr val="B5338B"/>
                </a:solidFill>
              </a:rPr>
              <a:t>une offre touristique </a:t>
            </a:r>
            <a:r>
              <a:rPr lang="fr-FR" dirty="0" smtClean="0">
                <a:solidFill>
                  <a:srgbClr val="B5338B"/>
                </a:solidFill>
              </a:rPr>
              <a:t>aussi au </a:t>
            </a:r>
            <a:r>
              <a:rPr lang="fr-FR" dirty="0">
                <a:solidFill>
                  <a:srgbClr val="B5338B"/>
                </a:solidFill>
              </a:rPr>
              <a:t>service des habitants et qui préserve notre environnement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67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environnement sain #nature</a:t>
            </a:r>
            <a:r>
              <a:rPr kumimoji="0" lang="fr-FR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#patrimoine #biodiversité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Créer et promouvoir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un logo "Bio du </a:t>
            </a:r>
            <a:r>
              <a:rPr lang="fr-FR" altLang="fr-FR" sz="1200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Médoc"et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qu'il soit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imposé autour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d'une réglementation bien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définie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fr-FR" alt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</a:b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2/</a:t>
            </a:r>
            <a:r>
              <a:rPr kumimoji="0" lang="fr-FR" alt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 Mettre en place de nouveaux espaces verts et des jardins partagés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200" baseline="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Développer les zones protégées en en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créant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de nouvelles pour anticiper le changement climatique</a:t>
            </a: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410882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 smtClean="0">
                <a:solidFill>
                  <a:prstClr val="black"/>
                </a:solidFill>
                <a:latin typeface="Calibri"/>
              </a:rPr>
              <a:t>12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soutenir </a:t>
            </a:r>
            <a:r>
              <a:rPr lang="fr-FR" dirty="0">
                <a:solidFill>
                  <a:srgbClr val="B5338B"/>
                </a:solidFill>
              </a:rPr>
              <a:t>la préservation </a:t>
            </a:r>
            <a:r>
              <a:rPr lang="fr-FR" dirty="0" smtClean="0">
                <a:solidFill>
                  <a:srgbClr val="B5338B"/>
                </a:solidFill>
              </a:rPr>
              <a:t>du patrimoine naturel de </a:t>
            </a:r>
            <a:r>
              <a:rPr lang="fr-FR" dirty="0">
                <a:solidFill>
                  <a:srgbClr val="B5338B"/>
                </a:solidFill>
              </a:rPr>
              <a:t>notre territoire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09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</a:t>
            </a:r>
            <a:r>
              <a:rPr kumimoji="0" lang="fr-FR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senio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r #adaptation des logements #services #maintien à domicile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Mettre en place des ateliers "</a:t>
            </a:r>
            <a:r>
              <a:rPr lang="fr-FR" altLang="fr-FR" sz="1200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Silver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1200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economy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"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(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troubles de la mémoire, prévention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troubles musculo-squelettiques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, maintien de l'autonomie) </a:t>
            </a: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Amener les soins hautement spécialisés dans le territoire  en développant la santé numérique / télémédecine + spécialistes </a:t>
            </a: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</a:b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3/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Mettre en place des logements adaptés aux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aînés</a:t>
            </a: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4/ Mettre davantage de personnes soignantes à domicile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5/Développer les structures d’accueil pour personnes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âgées</a:t>
            </a:r>
          </a:p>
          <a:p>
            <a:endParaRPr 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r>
              <a:rPr 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6/ Créer </a:t>
            </a:r>
            <a:r>
              <a:rPr 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une offre d’activités à destination des personnes âgées </a:t>
            </a: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410882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 smtClean="0">
                <a:solidFill>
                  <a:prstClr val="black"/>
                </a:solidFill>
                <a:latin typeface="Calibri"/>
              </a:rPr>
              <a:t>13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accompagner </a:t>
            </a:r>
            <a:r>
              <a:rPr lang="fr-FR" dirty="0">
                <a:solidFill>
                  <a:srgbClr val="B5338B"/>
                </a:solidFill>
              </a:rPr>
              <a:t>le bien vieillir sur le territoire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13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defTabSz="91428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#équipements</a:t>
            </a:r>
            <a:r>
              <a:rPr kumimoji="0" lang="fr-FR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#services #jeunesse #animation #culture #événements #loisirs </a:t>
            </a:r>
            <a:r>
              <a:rPr lang="fr-FR" sz="1100" b="1" dirty="0">
                <a:solidFill>
                  <a:prstClr val="black"/>
                </a:solidFill>
              </a:rPr>
              <a:t>#convivialité </a:t>
            </a:r>
            <a:r>
              <a:rPr kumimoji="0" lang="fr-FR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</a:t>
            </a: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Faire que la </a:t>
            </a:r>
            <a:r>
              <a:rPr lang="fr-FR" altLang="fr-FR" sz="1200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CdC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ait une compétence plus étendue en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matière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de culture et d'animation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fr-FR" alt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</a:b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Favoriser l'émergence de lieux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atypiques (type tiers-lieux, espaces partagés) qui associeraient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restauration, espaces de travail et loisirs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Renforcer les actions culturelles et les équipements publics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 smtClean="0">
                <a:solidFill>
                  <a:prstClr val="black"/>
                </a:solidFill>
                <a:latin typeface="Calibri"/>
              </a:rPr>
              <a:t>14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développer </a:t>
            </a:r>
            <a:r>
              <a:rPr lang="fr-FR" dirty="0">
                <a:solidFill>
                  <a:srgbClr val="B5338B"/>
                </a:solidFill>
              </a:rPr>
              <a:t>une politique publique intercommunale ambitieuse pour rendre attractif le territoire </a:t>
            </a:r>
            <a:r>
              <a:rPr lang="fr-FR" dirty="0" smtClean="0">
                <a:solidFill>
                  <a:srgbClr val="B5338B"/>
                </a:solidFill>
              </a:rPr>
              <a:t>pour les jeunes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04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#protéger 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#soigner #médecins #</a:t>
            </a:r>
            <a:r>
              <a:rPr lang="fr-FR" sz="1100" b="1" dirty="0" err="1" smtClean="0">
                <a:solidFill>
                  <a:prstClr val="black"/>
                </a:solidFill>
                <a:latin typeface="Arial"/>
              </a:rPr>
              <a:t>télémedecine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 #santé #prévention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Mutualiser les répertoires des professionnels et les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communiquer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8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Mettre en place un pôle médical central avec différents spécialistes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8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Favoriser et réaliser des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actions de préventions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nutrition-mobilité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8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4/ Favoriser l'implantation de médecins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spécialistes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8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5/ Analyser les manques avec les citoyens et proposer des réponses adéquates (ex: médecine itinérante, pôle de télémédecine)    </a:t>
            </a: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 smtClean="0">
                <a:solidFill>
                  <a:prstClr val="black"/>
                </a:solidFill>
                <a:latin typeface="Calibri"/>
              </a:rPr>
              <a:t>15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développer une </a:t>
            </a:r>
            <a:r>
              <a:rPr lang="fr-FR" dirty="0">
                <a:solidFill>
                  <a:srgbClr val="B5338B"/>
                </a:solidFill>
              </a:rPr>
              <a:t>offre de santé et de prévention </a:t>
            </a:r>
            <a:r>
              <a:rPr lang="fr-FR" dirty="0" smtClean="0">
                <a:solidFill>
                  <a:srgbClr val="B5338B"/>
                </a:solidFill>
              </a:rPr>
              <a:t>innovantes </a:t>
            </a:r>
            <a:r>
              <a:rPr lang="fr-FR" dirty="0">
                <a:solidFill>
                  <a:srgbClr val="B5338B"/>
                </a:solidFill>
              </a:rPr>
              <a:t>et </a:t>
            </a:r>
            <a:r>
              <a:rPr lang="fr-FR" dirty="0" smtClean="0">
                <a:solidFill>
                  <a:srgbClr val="B5338B"/>
                </a:solidFill>
              </a:rPr>
              <a:t>accessibles </a:t>
            </a:r>
            <a:r>
              <a:rPr lang="fr-FR" dirty="0">
                <a:solidFill>
                  <a:srgbClr val="B5338B"/>
                </a:solidFill>
              </a:rPr>
              <a:t>à tous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896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#logements de qualité</a:t>
            </a:r>
            <a:r>
              <a:rPr kumimoji="0" lang="fr-FR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#immobilier #vacances #collocations #location #prix accessible  </a:t>
            </a: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1/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Mettre </a:t>
            </a:r>
            <a:r>
              <a:rPr 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à disposition des logements saisonniers et locatifs pour les professionnels du tourisme et les saisonniers agricoles </a:t>
            </a:r>
          </a:p>
          <a:p>
            <a:endParaRPr lang="fr-FR" sz="8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r>
              <a:rPr 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2/Entrainer </a:t>
            </a:r>
            <a:r>
              <a:rPr 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les bailleurs sociaux sur des projets de mixité sociale intégrés dans l'environnement </a:t>
            </a:r>
            <a:r>
              <a:rPr lang="fr-FR" sz="1200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médocain</a:t>
            </a:r>
            <a:r>
              <a:rPr 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endParaRPr lang="fr-FR" sz="8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r>
              <a:rPr 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</a:t>
            </a:r>
            <a:r>
              <a:rPr 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Définir un loyer plafonds pour les bas revenus / personnes vulnérables et créer des logements à prix modéré</a:t>
            </a:r>
            <a:endParaRPr 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endParaRPr lang="fr-FR" altLang="fr-FR" sz="8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4/ Aider la mise en conformité des logements vacants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pour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augmenter l'offre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locative</a:t>
            </a:r>
          </a:p>
          <a:p>
            <a:endParaRPr lang="fr-FR" altLang="fr-FR" sz="8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5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Bloquer l'augmentation du prix de l'immobilier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6/ Avoir des habitats adaptés à la collocation (distribution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des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pièces, équipements communs…) </a:t>
            </a: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 smtClean="0">
                <a:solidFill>
                  <a:prstClr val="black"/>
                </a:solidFill>
                <a:latin typeface="Calibri"/>
              </a:rPr>
              <a:t>16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diversifier </a:t>
            </a:r>
            <a:r>
              <a:rPr lang="fr-FR" dirty="0">
                <a:solidFill>
                  <a:srgbClr val="B5338B"/>
                </a:solidFill>
              </a:rPr>
              <a:t>l'offre de logement pour répondre aux besoins multiples de la population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512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100" b="1" dirty="0">
                <a:solidFill>
                  <a:prstClr val="black"/>
                </a:solidFill>
                <a:latin typeface="Arial"/>
              </a:rPr>
              <a:t> #culture #sport #nature #patrimoine #animation #équipements #lieux 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partagés #tourisme familial #coopérations</a:t>
            </a:r>
            <a:endParaRPr lang="fr-FR" altLang="fr-FR" sz="1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1/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Créer des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établissements collectifs absents de notre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territoire</a:t>
            </a:r>
          </a:p>
          <a:p>
            <a:pPr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Coordonner et soutenir une programmation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culturelle à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l'échelle du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territoire</a:t>
            </a:r>
          </a:p>
          <a:p>
            <a:pPr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Financer des emplois dans le domaine culturel et sportif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S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ensibiliser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la population aux équipements sportifs en valorisant les structures déjà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existantes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et organiser des actions transversales 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5/ Renforcer les actions culturelles et les équipements publics 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 smtClean="0">
                <a:solidFill>
                  <a:prstClr val="black"/>
                </a:solidFill>
                <a:latin typeface="Calibri"/>
              </a:rPr>
              <a:t>17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favoriser </a:t>
            </a:r>
            <a:r>
              <a:rPr lang="fr-FR" dirty="0">
                <a:solidFill>
                  <a:srgbClr val="B5338B"/>
                </a:solidFill>
              </a:rPr>
              <a:t>l'accès aux loisirs pour tous </a:t>
            </a:r>
            <a:r>
              <a:rPr lang="fr-FR" dirty="0" smtClean="0">
                <a:solidFill>
                  <a:srgbClr val="B5338B"/>
                </a:solidFill>
              </a:rPr>
              <a:t>notamment </a:t>
            </a:r>
            <a:r>
              <a:rPr lang="fr-FR" dirty="0">
                <a:solidFill>
                  <a:srgbClr val="B5338B"/>
                </a:solidFill>
              </a:rPr>
              <a:t>via le développement d'équipements publics d'envergure </a:t>
            </a:r>
            <a:r>
              <a:rPr lang="fr-FR" dirty="0" err="1">
                <a:solidFill>
                  <a:srgbClr val="B5338B"/>
                </a:solidFill>
              </a:rPr>
              <a:t>pluri-communautaire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720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100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#identité #événements fédérateurs #coopérations #convivialité </a:t>
            </a:r>
            <a:endParaRPr lang="fr-FR" altLang="fr-FR" sz="1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Mettre en place / organiser une manifestation sportive intercommunale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2/Etendre la compétence culture et</a:t>
            </a:r>
            <a:r>
              <a:rPr kumimoji="0" lang="fr-FR" alt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 animation de la CDC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baseline="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Mettre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en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place des animations/évènements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sur notre histoire et nos traditions (gemmage, grès </a:t>
            </a:r>
            <a:r>
              <a:rPr lang="fr-FR" altLang="fr-FR" sz="1200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médocains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, tonnellerie, caisserie…) en s'appuyant sur les organisations existantes (PNR)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4/ Disposer d'une structure commune (salle de la </a:t>
            </a:r>
            <a:r>
              <a:rPr lang="fr-FR" altLang="fr-FR" sz="1200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CdC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) reliée ou accessible à toutes les communes </a:t>
            </a: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 smtClean="0">
                <a:solidFill>
                  <a:prstClr val="black"/>
                </a:solidFill>
                <a:latin typeface="Calibri"/>
              </a:rPr>
              <a:t>18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r</a:t>
            </a:r>
            <a:r>
              <a:rPr lang="fr-FR" dirty="0" smtClean="0">
                <a:solidFill>
                  <a:srgbClr val="B5338B"/>
                </a:solidFill>
              </a:rPr>
              <a:t>évéler </a:t>
            </a:r>
            <a:r>
              <a:rPr lang="fr-FR" dirty="0">
                <a:solidFill>
                  <a:srgbClr val="B5338B"/>
                </a:solidFill>
              </a:rPr>
              <a:t>l'identité </a:t>
            </a:r>
            <a:r>
              <a:rPr lang="fr-FR" dirty="0" err="1">
                <a:solidFill>
                  <a:srgbClr val="B5338B"/>
                </a:solidFill>
              </a:rPr>
              <a:t>Médullienne</a:t>
            </a:r>
            <a:r>
              <a:rPr lang="fr-FR" dirty="0">
                <a:solidFill>
                  <a:srgbClr val="B5338B"/>
                </a:solidFill>
              </a:rPr>
              <a:t> en développant une politique ambitieuse d'animation intercommunale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37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100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#associations #bénévoles #tiers-lieux #activités #actions solidaires </a:t>
            </a:r>
            <a:endParaRPr lang="fr-FR" altLang="fr-FR" sz="1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1/ Créer une</a:t>
            </a:r>
            <a:r>
              <a:rPr kumimoji="0" lang="fr-FR" alt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 maison des associations sur le territoire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baseline="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2/Allouer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un budget </a:t>
            </a:r>
            <a:r>
              <a:rPr lang="fr-FR" altLang="fr-FR" sz="1200" dirty="0" err="1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cdc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aux associations de solidarités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Engager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le dialogue entre les responsables associatifs de la </a:t>
            </a:r>
            <a:r>
              <a:rPr lang="fr-FR" altLang="fr-FR" sz="1200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CdC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pour définir les besoins généraux (Forum)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4/Créer des équipements associatifs mutualisés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410882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 smtClean="0">
                <a:solidFill>
                  <a:prstClr val="black"/>
                </a:solidFill>
                <a:latin typeface="Calibri"/>
              </a:rPr>
              <a:t>19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soutenir </a:t>
            </a:r>
            <a:r>
              <a:rPr lang="fr-FR" dirty="0">
                <a:solidFill>
                  <a:srgbClr val="B5338B"/>
                </a:solidFill>
              </a:rPr>
              <a:t>le </a:t>
            </a:r>
            <a:r>
              <a:rPr lang="fr-FR" dirty="0" smtClean="0">
                <a:solidFill>
                  <a:srgbClr val="B5338B"/>
                </a:solidFill>
              </a:rPr>
              <a:t>tissu </a:t>
            </a:r>
            <a:r>
              <a:rPr lang="fr-FR" dirty="0">
                <a:solidFill>
                  <a:srgbClr val="B5338B"/>
                </a:solidFill>
              </a:rPr>
              <a:t>associatif et le bénévolat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73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#formation #métiers de demain  #innovation #jeunesse #savoir-faire traditionnels #emplois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altLang="fr-FR" sz="1100" dirty="0">
                <a:solidFill>
                  <a:prstClr val="black"/>
                </a:solidFill>
                <a:latin typeface="Arial"/>
              </a:rPr>
              <a:t>/ Créer et organiser un forum autour des métiers de la vigne et du Médoc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>
                <a:solidFill>
                  <a:prstClr val="black"/>
                </a:solidFill>
                <a:latin typeface="Arial"/>
              </a:rPr>
              <a:t/>
            </a:r>
            <a:br>
              <a:rPr lang="fr-FR" altLang="fr-FR" sz="1100" dirty="0">
                <a:solidFill>
                  <a:prstClr val="black"/>
                </a:solidFill>
                <a:latin typeface="Arial"/>
              </a:rPr>
            </a:br>
            <a:r>
              <a:rPr lang="fr-FR" altLang="fr-FR" sz="1100" dirty="0">
                <a:solidFill>
                  <a:prstClr val="black"/>
                </a:solidFill>
                <a:latin typeface="Arial"/>
              </a:rPr>
              <a:t>2/ Créer un centre de formation et lycée professionnel 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altLang="fr-FR" sz="1100" dirty="0">
              <a:solidFill>
                <a:prstClr val="black"/>
              </a:solidFill>
              <a:latin typeface="Arial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>
                <a:solidFill>
                  <a:prstClr val="black"/>
                </a:solidFill>
                <a:latin typeface="Arial"/>
              </a:rPr>
              <a:t>3/ Subventionner les entreprises pour l'accueil stagiaires /apprentis 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100" dirty="0">
              <a:solidFill>
                <a:prstClr val="black"/>
              </a:solidFill>
              <a:latin typeface="Arial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>
                <a:solidFill>
                  <a:prstClr val="black"/>
                </a:solidFill>
                <a:latin typeface="Arial"/>
              </a:rPr>
              <a:t>4/ Faire la promotion des métiers locaux (stages, démonstrations, visites, des "Vis mon métier") </a:t>
            </a:r>
            <a:endParaRPr lang="fr-FR" altLang="fr-FR" sz="1100" dirty="0" smtClean="0">
              <a:solidFill>
                <a:prstClr val="black"/>
              </a:solidFill>
              <a:latin typeface="Arial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 smtClean="0">
                <a:solidFill>
                  <a:prstClr val="black"/>
                </a:solidFill>
                <a:latin typeface="Arial"/>
              </a:rPr>
              <a:t>5/ </a:t>
            </a:r>
            <a:r>
              <a:rPr lang="fr-FR" altLang="fr-FR" sz="1100" dirty="0" smtClean="0">
                <a:solidFill>
                  <a:prstClr val="black"/>
                </a:solidFill>
                <a:latin typeface="Arial"/>
              </a:rPr>
              <a:t>Organiser un </a:t>
            </a:r>
            <a:r>
              <a:rPr lang="fr-FR" altLang="fr-FR" sz="1100" dirty="0" smtClean="0">
                <a:solidFill>
                  <a:prstClr val="black"/>
                </a:solidFill>
              </a:rPr>
              <a:t>salon </a:t>
            </a:r>
            <a:r>
              <a:rPr lang="fr-FR" altLang="fr-FR" sz="1100" dirty="0">
                <a:solidFill>
                  <a:prstClr val="black"/>
                </a:solidFill>
              </a:rPr>
              <a:t>des métiers de notre territoire </a:t>
            </a:r>
            <a:endParaRPr lang="fr-FR" altLang="fr-FR" sz="11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2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: </a:t>
            </a:r>
            <a:r>
              <a:rPr lang="fr-FR" dirty="0" smtClean="0">
                <a:solidFill>
                  <a:srgbClr val="B5338B"/>
                </a:solidFill>
                <a:latin typeface="Arial"/>
              </a:rPr>
              <a:t>Nous </a:t>
            </a:r>
            <a:r>
              <a:rPr lang="fr-FR" dirty="0">
                <a:solidFill>
                  <a:srgbClr val="B5338B"/>
                </a:solidFill>
              </a:rPr>
              <a:t>voulons </a:t>
            </a:r>
            <a:r>
              <a:rPr lang="fr-FR" dirty="0" smtClean="0">
                <a:solidFill>
                  <a:srgbClr val="B5338B"/>
                </a:solidFill>
              </a:rPr>
              <a:t>renforcer </a:t>
            </a:r>
            <a:r>
              <a:rPr lang="fr-FR" dirty="0">
                <a:solidFill>
                  <a:srgbClr val="B5338B"/>
                </a:solidFill>
              </a:rPr>
              <a:t>la formation et l'accompagnement sur le territoire pour transmettre le savoir-faire de nos métiers traditionnels et préparer les compétences des métiers de demain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833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100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#mixité #actions solidaires #événements #lieux partagés #logements</a:t>
            </a:r>
            <a:endParaRPr lang="fr-FR" altLang="fr-FR" sz="1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Développer des espaces de vie / habitats collectifs </a:t>
            </a:r>
            <a:r>
              <a:rPr lang="fr-FR" altLang="fr-FR" sz="1200" dirty="0" err="1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inter-générationnels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Mettre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en place des activités intergénérationnelles 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410882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noProof="0" dirty="0" smtClean="0">
                <a:solidFill>
                  <a:prstClr val="black"/>
                </a:solidFill>
                <a:latin typeface="Calibri"/>
              </a:rPr>
              <a:t>20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favoriser </a:t>
            </a:r>
            <a:r>
              <a:rPr lang="fr-FR" dirty="0">
                <a:solidFill>
                  <a:srgbClr val="B5338B"/>
                </a:solidFill>
              </a:rPr>
              <a:t>la mixité intergénérationnelle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03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100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#métiers de demain #actions solidaires #coopérations #innovation #mixité </a:t>
            </a:r>
            <a:endParaRPr lang="fr-FR" altLang="fr-FR" sz="1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I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mposer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une clause de solidarité dans les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appels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d'offre et dans les demandes de subvention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Rendre visible et accessible les tiers-lieux et les offres de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l'ESS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noProof="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Créer un </a:t>
            </a:r>
            <a:r>
              <a:rPr lang="fr-FR" altLang="fr-FR" sz="1200" noProof="0" dirty="0" err="1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concour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s </a:t>
            </a:r>
            <a:r>
              <a:rPr lang="fr-FR" altLang="fr-FR" sz="1200" dirty="0" err="1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Médullien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des initiatives dans le champ de l’ESS</a:t>
            </a: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410882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noProof="0" dirty="0" smtClean="0">
                <a:solidFill>
                  <a:prstClr val="black"/>
                </a:solidFill>
                <a:latin typeface="Calibri"/>
              </a:rPr>
              <a:t>21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soutenir l’</a:t>
            </a:r>
            <a:r>
              <a:rPr lang="fr-FR" dirty="0">
                <a:solidFill>
                  <a:srgbClr val="B5338B"/>
                </a:solidFill>
              </a:rPr>
              <a:t>é</a:t>
            </a:r>
            <a:r>
              <a:rPr lang="fr-FR" dirty="0" smtClean="0">
                <a:solidFill>
                  <a:srgbClr val="B5338B"/>
                </a:solidFill>
              </a:rPr>
              <a:t>conomie sociale et solidaire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82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100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#participation citoyenne #démocratie citoyenne #engagement #coopérations </a:t>
            </a:r>
            <a:endParaRPr lang="fr-FR" altLang="fr-FR" sz="1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1/ Réinventer une forme de communication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vis à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vis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des jeunes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, leur dédier des espaces sur le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territoire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2/ Renforcer</a:t>
            </a:r>
            <a:r>
              <a:rPr kumimoji="0" lang="fr-FR" alt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 l’arbitrage de la population sur les projets communautaires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baseline="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/>
            </a:r>
            <a:br>
              <a:rPr lang="fr-FR" altLang="fr-FR" sz="1200" baseline="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</a:br>
            <a:r>
              <a:rPr lang="fr-FR" altLang="fr-FR" sz="1200" baseline="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Identifier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des espaces collaboratifs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4/Créer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une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commission pour accompagner la création de ces espaces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noProof="0" dirty="0" smtClean="0">
                <a:solidFill>
                  <a:prstClr val="black"/>
                </a:solidFill>
                <a:latin typeface="Calibri"/>
              </a:rPr>
              <a:t>22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p</a:t>
            </a:r>
            <a:r>
              <a:rPr lang="fr-FR" dirty="0" smtClean="0">
                <a:solidFill>
                  <a:srgbClr val="B5338B"/>
                </a:solidFill>
              </a:rPr>
              <a:t>rolonger </a:t>
            </a:r>
            <a:r>
              <a:rPr lang="fr-FR" dirty="0">
                <a:solidFill>
                  <a:srgbClr val="B5338B"/>
                </a:solidFill>
              </a:rPr>
              <a:t>la démarche de </a:t>
            </a:r>
            <a:r>
              <a:rPr lang="fr-FR" dirty="0" err="1">
                <a:solidFill>
                  <a:srgbClr val="B5338B"/>
                </a:solidFill>
              </a:rPr>
              <a:t>co</a:t>
            </a:r>
            <a:r>
              <a:rPr lang="fr-FR" dirty="0">
                <a:solidFill>
                  <a:srgbClr val="B5338B"/>
                </a:solidFill>
              </a:rPr>
              <a:t>-construction citoyenne impulsée par le projet de territoire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891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#économie locale #circuits</a:t>
            </a:r>
            <a:r>
              <a:rPr kumimoji="0" lang="fr-FR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courts </a:t>
            </a: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#viticulture</a:t>
            </a:r>
            <a:r>
              <a:rPr kumimoji="0" lang="fr-FR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#agriculture #alimentation #</a:t>
            </a:r>
            <a:r>
              <a:rPr kumimoji="0" lang="fr-FR" sz="11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fillièrebois</a:t>
            </a:r>
            <a:r>
              <a:rPr lang="fr-FR" sz="105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#projets </a:t>
            </a:r>
            <a:r>
              <a:rPr lang="fr-FR" sz="1100" b="1" dirty="0">
                <a:solidFill>
                  <a:prstClr val="black"/>
                </a:solidFill>
                <a:latin typeface="Arial"/>
              </a:rPr>
              <a:t>totems</a:t>
            </a:r>
            <a:endParaRPr lang="fr-FR" altLang="fr-FR" sz="1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1/ Regrouper tous les acteurs de la filière</a:t>
            </a:r>
            <a:r>
              <a:rPr kumimoji="0" lang="fr-FR" alt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 bois 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</a:t>
            </a: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Construire et mettre en place la filière bois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Créer une cuisine centrale bio et locale de la </a:t>
            </a:r>
            <a:r>
              <a:rPr lang="fr-FR" altLang="fr-FR" sz="1200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Cdc</a:t>
            </a: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4/ Développer les circuits-courts alimentaires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3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 smtClean="0">
                <a:solidFill>
                  <a:srgbClr val="B5338B"/>
                </a:solidFill>
              </a:rPr>
              <a:t>Nous voulons développer </a:t>
            </a:r>
            <a:r>
              <a:rPr lang="fr-FR" dirty="0">
                <a:solidFill>
                  <a:srgbClr val="B5338B"/>
                </a:solidFill>
              </a:rPr>
              <a:t>et structurer des filières économiques locales emblématiques de notre identité </a:t>
            </a:r>
            <a:r>
              <a:rPr lang="fr-FR" dirty="0" err="1">
                <a:solidFill>
                  <a:srgbClr val="B5338B"/>
                </a:solidFill>
              </a:rPr>
              <a:t>médocaine</a:t>
            </a:r>
            <a:r>
              <a:rPr lang="fr-FR" dirty="0">
                <a:solidFill>
                  <a:srgbClr val="B5338B"/>
                </a:solidFill>
              </a:rPr>
              <a:t> </a:t>
            </a:r>
            <a:r>
              <a:rPr lang="fr-FR" dirty="0">
                <a:solidFill>
                  <a:srgbClr val="B5338B"/>
                </a:solidFill>
              </a:rPr>
              <a:t> (viticulture, </a:t>
            </a:r>
            <a:r>
              <a:rPr lang="fr-FR" dirty="0" err="1">
                <a:solidFill>
                  <a:srgbClr val="B5338B"/>
                </a:solidFill>
              </a:rPr>
              <a:t>silviculture</a:t>
            </a:r>
            <a:r>
              <a:rPr lang="fr-FR" dirty="0">
                <a:solidFill>
                  <a:srgbClr val="B5338B"/>
                </a:solidFill>
              </a:rPr>
              <a:t>, agriculture &amp; alimentation )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418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#mobilités 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#transport en commun #services #voies douces #pistes cyclables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1/ Faire un état des lieux et des besoins pour repenser les transports</a:t>
            </a:r>
            <a:endParaRPr kumimoji="0" lang="fr-FR" alt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Créer des circuits de navettes sur demande intercommunale 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Mettre en place un réseau de navettes propres pour faciliter les liaisons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4/ Etablir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un réseau de voies vertes pour relier toutes les communes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5/ Augmenter la fréquence journalière des bus </a:t>
            </a: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4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 smtClean="0">
                <a:solidFill>
                  <a:srgbClr val="B5338B"/>
                </a:solidFill>
              </a:rPr>
              <a:t>Nous voulons </a:t>
            </a:r>
            <a:r>
              <a:rPr lang="fr-FR" dirty="0">
                <a:solidFill>
                  <a:srgbClr val="B5338B"/>
                </a:solidFill>
              </a:rPr>
              <a:t>réorganiser et faciliter les mobilités intra et extra communautaire en ayant recours </a:t>
            </a:r>
            <a:r>
              <a:rPr lang="fr-FR" dirty="0" smtClean="0">
                <a:solidFill>
                  <a:srgbClr val="B5338B"/>
                </a:solidFill>
              </a:rPr>
              <a:t>notamment à des actions innovantes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77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#autosuffisance  </a:t>
            </a:r>
            <a:r>
              <a:rPr lang="fr-FR" sz="1100" b="1" noProof="0" dirty="0" smtClean="0">
                <a:solidFill>
                  <a:prstClr val="black"/>
                </a:solidFill>
                <a:latin typeface="Arial"/>
              </a:rPr>
              <a:t>#zéro déchet #énergies vertes et renouvelables 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>
                <a:solidFill>
                  <a:prstClr val="black"/>
                </a:solidFill>
                <a:latin typeface="Arial"/>
              </a:rPr>
              <a:t>1/ Développer la production des énergies vertes (petit éolien, solaire, biomasse) 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100" dirty="0">
              <a:solidFill>
                <a:prstClr val="black"/>
              </a:solidFill>
              <a:latin typeface="Arial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>
                <a:solidFill>
                  <a:prstClr val="black"/>
                </a:solidFill>
                <a:latin typeface="Arial"/>
              </a:rPr>
              <a:t>2/  Utiliser nos déchets pour produire notre énergie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1100" dirty="0">
              <a:solidFill>
                <a:prstClr val="black"/>
              </a:solidFill>
              <a:latin typeface="Arial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dirty="0">
                <a:solidFill>
                  <a:prstClr val="black"/>
                </a:solidFill>
                <a:latin typeface="Arial"/>
              </a:rPr>
              <a:t>3/ Attirer des initiatives innovantes, vertes pour parvenir à l'</a:t>
            </a:r>
            <a:r>
              <a:rPr lang="fr-FR" altLang="fr-FR" sz="1100" dirty="0" err="1">
                <a:solidFill>
                  <a:prstClr val="black"/>
                </a:solidFill>
                <a:latin typeface="Arial"/>
              </a:rPr>
              <a:t>auto-suffisance</a:t>
            </a:r>
            <a:endParaRPr lang="fr-FR" altLang="fr-FR" sz="1100" dirty="0">
              <a:solidFill>
                <a:prstClr val="black"/>
              </a:solidFill>
              <a:latin typeface="Arial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altLang="fr-FR" sz="11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410882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5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devenir un territoire exemplaire en matière de transition énergétique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03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#projets citoyens </a:t>
            </a:r>
            <a:r>
              <a:rPr kumimoji="0" lang="fr-FR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#sensibilisation #changement de comportements #démarches éco-citoyennes #éco-défis</a:t>
            </a: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Multiplier les ateliers participatifs de sensibilisation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2/Développer un programme de sensibilisation dans les établissements du territoire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3/Développer des lieux partagés pour favoriser l'échange (jardins, lieux de télétravail, inter-associations…)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Vendre des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récupérateurs d'eau de pluie à tous les foyers de la </a:t>
            </a:r>
            <a:r>
              <a:rPr lang="fr-FR" altLang="fr-FR" sz="1200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CdC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>
                <a:solidFill>
                  <a:prstClr val="black"/>
                </a:solidFill>
                <a:latin typeface="Calibri"/>
              </a:rPr>
              <a:t>6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être </a:t>
            </a:r>
            <a:r>
              <a:rPr lang="fr-FR" dirty="0">
                <a:solidFill>
                  <a:srgbClr val="B5338B"/>
                </a:solidFill>
              </a:rPr>
              <a:t>un territoire </a:t>
            </a:r>
            <a:r>
              <a:rPr lang="fr-FR" dirty="0" err="1">
                <a:solidFill>
                  <a:srgbClr val="B5338B"/>
                </a:solidFill>
              </a:rPr>
              <a:t>é</a:t>
            </a:r>
            <a:r>
              <a:rPr lang="fr-FR" dirty="0" err="1" smtClean="0">
                <a:solidFill>
                  <a:srgbClr val="B5338B"/>
                </a:solidFill>
              </a:rPr>
              <a:t>co-responsable</a:t>
            </a:r>
            <a:r>
              <a:rPr lang="fr-FR" dirty="0" smtClean="0">
                <a:solidFill>
                  <a:srgbClr val="B5338B"/>
                </a:solidFill>
              </a:rPr>
              <a:t> </a:t>
            </a:r>
            <a:r>
              <a:rPr lang="fr-FR" dirty="0">
                <a:solidFill>
                  <a:srgbClr val="B5338B"/>
                </a:solidFill>
              </a:rPr>
              <a:t>en impliquant les citoyens dans la transition écologique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32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#ressources</a:t>
            </a:r>
            <a:r>
              <a:rPr kumimoji="0" lang="fr-FR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#eau #forêts #climat #changement de pratiques #gestion durable #économie des ressources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1/Déployer des mesures d'accompagnement des acteurs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économiques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Sensibiliser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la population et les forestiers à l'entretien durable.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Diversifier les forêts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et planter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plus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de feuillus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4/ Entretenir les pistes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DFCI et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les fossés le long des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routes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5/ Créer des postes de garde de la forêt,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et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budgétiser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des maintenances annuelles afin de limiter les gros travaux futurs</a:t>
            </a: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6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Construire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une structure innovante de la préservation en eau au niveau de la qualité et de la quantité (désalinisation…) </a:t>
            </a:r>
            <a:endParaRPr lang="fr-FR" altLang="fr-FR" sz="1200" dirty="0" smtClean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383823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noProof="0" dirty="0" smtClean="0">
                <a:solidFill>
                  <a:prstClr val="black"/>
                </a:solidFill>
                <a:latin typeface="Calibri"/>
              </a:rPr>
              <a:t>7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développer </a:t>
            </a:r>
            <a:r>
              <a:rPr lang="fr-FR" dirty="0">
                <a:solidFill>
                  <a:srgbClr val="B5338B"/>
                </a:solidFill>
              </a:rPr>
              <a:t>la résilience du territoire face au </a:t>
            </a:r>
            <a:r>
              <a:rPr lang="fr-FR" dirty="0" smtClean="0">
                <a:solidFill>
                  <a:srgbClr val="B5338B"/>
                </a:solidFill>
              </a:rPr>
              <a:t>changement </a:t>
            </a:r>
            <a:r>
              <a:rPr lang="fr-FR" dirty="0">
                <a:solidFill>
                  <a:srgbClr val="B5338B"/>
                </a:solidFill>
              </a:rPr>
              <a:t>climatique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063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#économie locale 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#circuits courts #centre bourg #services #accessibilité #télétravail #</a:t>
            </a:r>
            <a:r>
              <a:rPr lang="fr-FR" sz="1100" b="1" dirty="0" err="1" smtClean="0">
                <a:solidFill>
                  <a:prstClr val="black"/>
                </a:solidFill>
                <a:latin typeface="Arial"/>
              </a:rPr>
              <a:t>coworking</a:t>
            </a:r>
            <a:r>
              <a:rPr lang="fr-FR" sz="1100" b="1" dirty="0" smtClean="0">
                <a:solidFill>
                  <a:prstClr val="black"/>
                </a:solidFill>
                <a:latin typeface="Arial"/>
              </a:rPr>
              <a:t> #qualité de vie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1/</a:t>
            </a:r>
            <a:r>
              <a:rPr kumimoji="0" lang="fr-FR" altLang="fr-FR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 Créer des manifestations pour promouvoir les produits locaux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/>
            </a:r>
            <a:b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</a:b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Mettre à disposition des locaux en centre bourg pour l’ouverture de commerces</a:t>
            </a: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3/Créer des espaces partagés (tiers-lieux, </a:t>
            </a:r>
            <a:r>
              <a:rPr lang="fr-FR" altLang="fr-FR" sz="1200" dirty="0" err="1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coworking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) dans les centres bourgs</a:t>
            </a: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57534" y="326983"/>
            <a:ext cx="11897013" cy="729430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dirty="0">
                <a:solidFill>
                  <a:prstClr val="black"/>
                </a:solidFill>
                <a:latin typeface="Calibri"/>
              </a:rPr>
              <a:t>8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soutenir </a:t>
            </a:r>
            <a:r>
              <a:rPr lang="fr-FR" dirty="0">
                <a:solidFill>
                  <a:srgbClr val="B5338B"/>
                </a:solidFill>
              </a:rPr>
              <a:t>le développement de nos </a:t>
            </a:r>
            <a:r>
              <a:rPr lang="fr-FR" dirty="0" smtClean="0">
                <a:solidFill>
                  <a:srgbClr val="B5338B"/>
                </a:solidFill>
              </a:rPr>
              <a:t>centres bourgs </a:t>
            </a:r>
            <a:r>
              <a:rPr lang="fr-FR" dirty="0">
                <a:solidFill>
                  <a:srgbClr val="B5338B"/>
                </a:solidFill>
              </a:rPr>
              <a:t>pour favoriser le dynamisme de notre territoire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59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one de texte 5"/>
          <p:cNvSpPr txBox="1">
            <a:spLocks noChangeArrowheads="1"/>
          </p:cNvSpPr>
          <p:nvPr/>
        </p:nvSpPr>
        <p:spPr bwMode="auto">
          <a:xfrm>
            <a:off x="159162" y="1399283"/>
            <a:ext cx="11746215" cy="678092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Cette action renvoi à :</a:t>
            </a:r>
          </a:p>
          <a:p>
            <a:pPr marL="0" marR="0" lvl="0" indent="0" algn="l" defTabSz="91428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#préservation et maitrise du foncier</a:t>
            </a:r>
            <a:r>
              <a:rPr kumimoji="0" lang="fr-FR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 #densification #rénovation patrimoine #urbanisme #cadre de vie </a:t>
            </a:r>
            <a:endParaRPr kumimoji="0" lang="fr-FR" altLang="fr-FR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100" b="1" dirty="0">
                <a:solidFill>
                  <a:prstClr val="black"/>
                </a:solidFill>
                <a:latin typeface="Arial"/>
              </a:rPr>
              <a:t>#rénovation </a:t>
            </a:r>
            <a:r>
              <a:rPr lang="fr-FR" altLang="fr-FR" sz="1100" b="1" dirty="0" smtClean="0">
                <a:solidFill>
                  <a:prstClr val="black"/>
                </a:solidFill>
                <a:latin typeface="Arial"/>
              </a:rPr>
              <a:t>énergétique #logements vacants</a:t>
            </a:r>
            <a:endParaRPr lang="fr-FR" altLang="fr-FR" sz="11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0005" y="2435170"/>
            <a:ext cx="4178300" cy="266248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ACTIONS FORMULEES LORS DU FORUM DES FUTURS POSSIBLES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pic>
        <p:nvPicPr>
          <p:cNvPr id="6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02027" y="6258560"/>
            <a:ext cx="1303350" cy="40953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Zone de texte 5"/>
          <p:cNvSpPr txBox="1">
            <a:spLocks noChangeArrowheads="1"/>
          </p:cNvSpPr>
          <p:nvPr/>
        </p:nvSpPr>
        <p:spPr bwMode="auto">
          <a:xfrm>
            <a:off x="157534" y="2701152"/>
            <a:ext cx="5610806" cy="2609843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78B83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/ Travailler à l'harmonisation des PLU </a:t>
            </a:r>
            <a:r>
              <a:rPr lang="fr-FR" altLang="fr-FR" sz="1200" dirty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des communes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et mise en œuvre d’un </a:t>
            </a:r>
            <a:r>
              <a:rPr lang="fr-FR" altLang="fr-FR" sz="1200" dirty="0" err="1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PLUi</a:t>
            </a: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2/ Renforcer la revitalisation des centres bourgs pour limiter les logements insalubres</a:t>
            </a:r>
            <a:endParaRPr lang="fr-FR" altLang="fr-FR" sz="1200" dirty="0">
              <a:solidFill>
                <a:prstClr val="black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lvl="0" defTabSz="914286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3/  Identifier les logements énergivores et engager des travaux de </a:t>
            </a:r>
            <a:r>
              <a:rPr lang="fr-FR" altLang="fr-FR" sz="1200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rénovation</a:t>
            </a: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913120" y="2689762"/>
            <a:ext cx="6134707" cy="2621233"/>
          </a:xfrm>
          <a:prstGeom prst="rect">
            <a:avLst/>
          </a:prstGeom>
          <a:noFill/>
          <a:ln w="9525">
            <a:solidFill>
              <a:srgbClr val="662483"/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Quelles actions souhaiteriez-vous mettre en œuvre pour réaliser ce chantier ?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rPr>
              <a:t>(proposer trois actions)</a:t>
            </a: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-3/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57534" y="1170703"/>
            <a:ext cx="1970635" cy="233000"/>
          </a:xfrm>
          <a:prstGeom prst="rect">
            <a:avLst/>
          </a:prstGeom>
          <a:solidFill>
            <a:srgbClr val="94C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QUELQUES MOTS CLES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596316" y="2435918"/>
            <a:ext cx="2591227" cy="248527"/>
          </a:xfrm>
          <a:prstGeom prst="rect">
            <a:avLst/>
          </a:prstGeom>
          <a:solidFill>
            <a:srgbClr val="662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VOS PROPOSITIONS D’ACTIONS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45719" y="143137"/>
            <a:ext cx="11897013" cy="977191"/>
          </a:xfrm>
          <a:prstGeom prst="rect">
            <a:avLst/>
          </a:prstGeom>
          <a:ln w="9525">
            <a:solidFill>
              <a:srgbClr val="B5338B"/>
            </a:solidFill>
            <a:prstDash val="dash"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lnSpc>
                <a:spcPct val="115000"/>
              </a:lnSpc>
              <a:spcAft>
                <a:spcPts val="0"/>
              </a:spcAft>
              <a:defRPr b="1">
                <a:solidFill>
                  <a:srgbClr val="C00000"/>
                </a:solidFill>
                <a:ea typeface="Calibri"/>
                <a:cs typeface="Times New Roman"/>
              </a:defRPr>
            </a:lvl1pPr>
          </a:lstStyle>
          <a:p>
            <a:pPr lvl="0" algn="l" defTabSz="914286"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CHANTIER PRIORITAIRE n°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lang="fr-FR" sz="1400" b="0" noProof="0" dirty="0" smtClean="0">
                <a:solidFill>
                  <a:prstClr val="black"/>
                </a:solidFill>
                <a:latin typeface="Calibri"/>
              </a:rPr>
              <a:t>9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: </a:t>
            </a:r>
            <a:r>
              <a:rPr lang="fr-FR" dirty="0">
                <a:solidFill>
                  <a:srgbClr val="B5338B"/>
                </a:solidFill>
              </a:rPr>
              <a:t>Nous voulons </a:t>
            </a:r>
            <a:r>
              <a:rPr lang="fr-FR" dirty="0" smtClean="0">
                <a:solidFill>
                  <a:srgbClr val="B5338B"/>
                </a:solidFill>
              </a:rPr>
              <a:t>repenser </a:t>
            </a:r>
            <a:r>
              <a:rPr lang="fr-FR" dirty="0">
                <a:solidFill>
                  <a:srgbClr val="B5338B"/>
                </a:solidFill>
              </a:rPr>
              <a:t>notre modèle de développement foncier au service du développement du territoire et de notre qualité de vie </a:t>
            </a:r>
            <a:r>
              <a:rPr lang="fr-FR" sz="1400" dirty="0">
                <a:solidFill>
                  <a:srgbClr val="B5338B"/>
                </a:solidFill>
              </a:rPr>
              <a:t>(mobilisation des outils à disposition + accélérer la rénovation du patrimoine de centre bourg)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B5338B"/>
              </a:solidFill>
              <a:effectLst/>
              <a:uLnTx/>
              <a:uFillTx/>
              <a:latin typeface="Arial"/>
              <a:cs typeface="Times New Roman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9" y="2130275"/>
            <a:ext cx="544286" cy="5442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92" y="2063376"/>
            <a:ext cx="666730" cy="678084"/>
          </a:xfrm>
          <a:prstGeom prst="rect">
            <a:avLst/>
          </a:prstGeom>
        </p:spPr>
      </p:pic>
      <p:sp>
        <p:nvSpPr>
          <p:cNvPr id="65" name="Zone de texte 5"/>
          <p:cNvSpPr txBox="1">
            <a:spLocks noChangeArrowheads="1"/>
          </p:cNvSpPr>
          <p:nvPr/>
        </p:nvSpPr>
        <p:spPr bwMode="auto">
          <a:xfrm>
            <a:off x="159163" y="5684131"/>
            <a:ext cx="10295478" cy="1059569"/>
          </a:xfrm>
          <a:prstGeom prst="rect">
            <a:avLst/>
          </a:prstGeom>
          <a:solidFill>
            <a:srgbClr val="FFFFFF"/>
          </a:solidFill>
          <a:ln w="12700" cap="rnd">
            <a:solidFill>
              <a:srgbClr val="662483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Prioriser les trois actions que vous souhaitez approfondir pour cette session de travail 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(parmi celles figurant au dessus)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-----------------------------------------------------------------------------------------------------------------------------------------------------------------------------------------------------------------------2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Times New Roman" pitchFamily="18" charset="0"/>
                <a:cs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-----------------------------------------------------------------------------------------------------------------------------------------------------------------------------------------------------------------------3/ ------------------------------------------------------------------------------------------------------------------------------------------------------------------------------------------------------------------------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286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57534" y="5445122"/>
            <a:ext cx="2439257" cy="224204"/>
          </a:xfrm>
          <a:prstGeom prst="rect">
            <a:avLst/>
          </a:prstGeom>
          <a:solidFill>
            <a:srgbClr val="66248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rPr>
              <a:t>LES ACTIONS A APPROFONDIR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50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ntents Slide Master">
  <a:themeElements>
    <a:clrScheme name="ALLPPT-BUSINES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7C89"/>
      </a:accent1>
      <a:accent2>
        <a:srgbClr val="8CBABE"/>
      </a:accent2>
      <a:accent3>
        <a:srgbClr val="9CCCD2"/>
      </a:accent3>
      <a:accent4>
        <a:srgbClr val="507C89"/>
      </a:accent4>
      <a:accent5>
        <a:srgbClr val="8CBABE"/>
      </a:accent5>
      <a:accent6>
        <a:srgbClr val="9CCCD2"/>
      </a:accent6>
      <a:hlink>
        <a:srgbClr val="FFFFFF"/>
      </a:hlink>
      <a:folHlink>
        <a:srgbClr val="FFFFF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7478</TotalTime>
  <Words>3684</Words>
  <Application>Microsoft Office PowerPoint</Application>
  <PresentationFormat>Grand écran</PresentationFormat>
  <Paragraphs>412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7" baseType="lpstr">
      <vt:lpstr>Arial</vt:lpstr>
      <vt:lpstr>Arial Unicode MS</vt:lpstr>
      <vt:lpstr>Calibri</vt:lpstr>
      <vt:lpstr>Times New Roman</vt:lpstr>
      <vt:lpstr>1_Contents Slide Master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Laetitia Giraud</dc:creator>
  <cp:lastModifiedBy>Martin Rault</cp:lastModifiedBy>
  <cp:revision>325</cp:revision>
  <dcterms:created xsi:type="dcterms:W3CDTF">2020-10-21T08:29:19Z</dcterms:created>
  <dcterms:modified xsi:type="dcterms:W3CDTF">2022-01-06T09:00:43Z</dcterms:modified>
</cp:coreProperties>
</file>