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601200" cy="12801600" type="A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A380"/>
    <a:srgbClr val="E6E6E6"/>
    <a:srgbClr val="00B0F0"/>
    <a:srgbClr val="6073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8" autoAdjust="0"/>
    <p:restoredTop sz="94660"/>
  </p:normalViewPr>
  <p:slideViewPr>
    <p:cSldViewPr snapToGrid="0">
      <p:cViewPr varScale="1">
        <p:scale>
          <a:sx n="47" d="100"/>
          <a:sy n="47" d="100"/>
        </p:scale>
        <p:origin x="24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00150" y="2095078"/>
            <a:ext cx="7200900" cy="4456853"/>
          </a:xfrm>
        </p:spPr>
        <p:txBody>
          <a:bodyPr anchor="b"/>
          <a:lstStyle>
            <a:lvl1pPr algn="ctr">
              <a:defRPr sz="11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4480"/>
            </a:lvl1pPr>
            <a:lvl2pPr marL="853455" indent="0" algn="ctr">
              <a:buNone/>
              <a:defRPr sz="3733"/>
            </a:lvl2pPr>
            <a:lvl3pPr marL="1706910" indent="0" algn="ctr">
              <a:buNone/>
              <a:defRPr sz="3360"/>
            </a:lvl3pPr>
            <a:lvl4pPr marL="2560366" indent="0" algn="ctr">
              <a:buNone/>
              <a:defRPr sz="2987"/>
            </a:lvl4pPr>
            <a:lvl5pPr marL="3413821" indent="0" algn="ctr">
              <a:buNone/>
              <a:defRPr sz="2987"/>
            </a:lvl5pPr>
            <a:lvl6pPr marL="4267276" indent="0" algn="ctr">
              <a:buNone/>
              <a:defRPr sz="2987"/>
            </a:lvl6pPr>
            <a:lvl7pPr marL="5120731" indent="0" algn="ctr">
              <a:buNone/>
              <a:defRPr sz="2987"/>
            </a:lvl7pPr>
            <a:lvl8pPr marL="5974187" indent="0" algn="ctr">
              <a:buNone/>
              <a:defRPr sz="2987"/>
            </a:lvl8pPr>
            <a:lvl9pPr marL="6827642" indent="0" algn="ctr">
              <a:buNone/>
              <a:defRPr sz="2987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9BB9A-6B24-45F6-9816-E923946DDA72}" type="datetimeFigureOut">
              <a:rPr lang="fr-FR" smtClean="0"/>
              <a:t>14/12/2021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8D40-344C-4095-A759-51065AA68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1723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9BB9A-6B24-45F6-9816-E923946DDA72}" type="datetimeFigureOut">
              <a:rPr lang="fr-FR" smtClean="0"/>
              <a:t>14/12/2021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8D40-344C-4095-A759-51065AA68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204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9BB9A-6B24-45F6-9816-E923946DDA72}" type="datetimeFigureOut">
              <a:rPr lang="fr-FR" smtClean="0"/>
              <a:t>14/12/2021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8D40-344C-4095-A759-51065AA68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1483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9BB9A-6B24-45F6-9816-E923946DDA72}" type="datetimeFigureOut">
              <a:rPr lang="fr-FR" smtClean="0"/>
              <a:t>14/12/2021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8D40-344C-4095-A759-51065AA68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5825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5082" y="3191512"/>
            <a:ext cx="8281035" cy="5325109"/>
          </a:xfrm>
        </p:spPr>
        <p:txBody>
          <a:bodyPr anchor="b"/>
          <a:lstStyle>
            <a:lvl1pPr>
              <a:defRPr sz="11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55082" y="8566999"/>
            <a:ext cx="8281035" cy="2800349"/>
          </a:xfrm>
        </p:spPr>
        <p:txBody>
          <a:bodyPr/>
          <a:lstStyle>
            <a:lvl1pPr marL="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1pPr>
            <a:lvl2pPr marL="853455" indent="0">
              <a:buNone/>
              <a:defRPr sz="3733">
                <a:solidFill>
                  <a:schemeClr val="tx1">
                    <a:tint val="75000"/>
                  </a:schemeClr>
                </a:solidFill>
              </a:defRPr>
            </a:lvl2pPr>
            <a:lvl3pPr marL="1706910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3pPr>
            <a:lvl4pPr marL="2560366" indent="0">
              <a:buNone/>
              <a:defRPr sz="2987">
                <a:solidFill>
                  <a:schemeClr val="tx1">
                    <a:tint val="75000"/>
                  </a:schemeClr>
                </a:solidFill>
              </a:defRPr>
            </a:lvl4pPr>
            <a:lvl5pPr marL="3413821" indent="0">
              <a:buNone/>
              <a:defRPr sz="2987">
                <a:solidFill>
                  <a:schemeClr val="tx1">
                    <a:tint val="75000"/>
                  </a:schemeClr>
                </a:solidFill>
              </a:defRPr>
            </a:lvl5pPr>
            <a:lvl6pPr marL="4267276" indent="0">
              <a:buNone/>
              <a:defRPr sz="2987">
                <a:solidFill>
                  <a:schemeClr val="tx1">
                    <a:tint val="75000"/>
                  </a:schemeClr>
                </a:solidFill>
              </a:defRPr>
            </a:lvl6pPr>
            <a:lvl7pPr marL="5120731" indent="0">
              <a:buNone/>
              <a:defRPr sz="2987">
                <a:solidFill>
                  <a:schemeClr val="tx1">
                    <a:tint val="75000"/>
                  </a:schemeClr>
                </a:solidFill>
              </a:defRPr>
            </a:lvl7pPr>
            <a:lvl8pPr marL="5974187" indent="0">
              <a:buNone/>
              <a:defRPr sz="2987">
                <a:solidFill>
                  <a:schemeClr val="tx1">
                    <a:tint val="75000"/>
                  </a:schemeClr>
                </a:solidFill>
              </a:defRPr>
            </a:lvl8pPr>
            <a:lvl9pPr marL="6827642" indent="0">
              <a:buNone/>
              <a:defRPr sz="29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9BB9A-6B24-45F6-9816-E923946DDA72}" type="datetimeFigureOut">
              <a:rPr lang="fr-FR" smtClean="0"/>
              <a:t>14/12/2021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8D40-344C-4095-A759-51065AA68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2958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9BB9A-6B24-45F6-9816-E923946DDA72}" type="datetimeFigureOut">
              <a:rPr lang="fr-FR" smtClean="0"/>
              <a:t>14/12/2021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8D40-344C-4095-A759-51065AA68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9104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1333" y="681568"/>
            <a:ext cx="8281035" cy="2474384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4480" b="1"/>
            </a:lvl1pPr>
            <a:lvl2pPr marL="853455" indent="0">
              <a:buNone/>
              <a:defRPr sz="3733" b="1"/>
            </a:lvl2pPr>
            <a:lvl3pPr marL="1706910" indent="0">
              <a:buNone/>
              <a:defRPr sz="3360" b="1"/>
            </a:lvl3pPr>
            <a:lvl4pPr marL="2560366" indent="0">
              <a:buNone/>
              <a:defRPr sz="2987" b="1"/>
            </a:lvl4pPr>
            <a:lvl5pPr marL="3413821" indent="0">
              <a:buNone/>
              <a:defRPr sz="2987" b="1"/>
            </a:lvl5pPr>
            <a:lvl6pPr marL="4267276" indent="0">
              <a:buNone/>
              <a:defRPr sz="2987" b="1"/>
            </a:lvl6pPr>
            <a:lvl7pPr marL="5120731" indent="0">
              <a:buNone/>
              <a:defRPr sz="2987" b="1"/>
            </a:lvl7pPr>
            <a:lvl8pPr marL="5974187" indent="0">
              <a:buNone/>
              <a:defRPr sz="2987" b="1"/>
            </a:lvl8pPr>
            <a:lvl9pPr marL="6827642" indent="0">
              <a:buNone/>
              <a:defRPr sz="2987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860607" y="3138171"/>
            <a:ext cx="4081761" cy="1537969"/>
          </a:xfrm>
        </p:spPr>
        <p:txBody>
          <a:bodyPr anchor="b"/>
          <a:lstStyle>
            <a:lvl1pPr marL="0" indent="0">
              <a:buNone/>
              <a:defRPr sz="4480" b="1"/>
            </a:lvl1pPr>
            <a:lvl2pPr marL="853455" indent="0">
              <a:buNone/>
              <a:defRPr sz="3733" b="1"/>
            </a:lvl2pPr>
            <a:lvl3pPr marL="1706910" indent="0">
              <a:buNone/>
              <a:defRPr sz="3360" b="1"/>
            </a:lvl3pPr>
            <a:lvl4pPr marL="2560366" indent="0">
              <a:buNone/>
              <a:defRPr sz="2987" b="1"/>
            </a:lvl4pPr>
            <a:lvl5pPr marL="3413821" indent="0">
              <a:buNone/>
              <a:defRPr sz="2987" b="1"/>
            </a:lvl5pPr>
            <a:lvl6pPr marL="4267276" indent="0">
              <a:buNone/>
              <a:defRPr sz="2987" b="1"/>
            </a:lvl6pPr>
            <a:lvl7pPr marL="5120731" indent="0">
              <a:buNone/>
              <a:defRPr sz="2987" b="1"/>
            </a:lvl7pPr>
            <a:lvl8pPr marL="5974187" indent="0">
              <a:buNone/>
              <a:defRPr sz="2987" b="1"/>
            </a:lvl8pPr>
            <a:lvl9pPr marL="6827642" indent="0">
              <a:buNone/>
              <a:defRPr sz="2987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860607" y="4676140"/>
            <a:ext cx="4081761" cy="687789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9BB9A-6B24-45F6-9816-E923946DDA72}" type="datetimeFigureOut">
              <a:rPr lang="fr-FR" smtClean="0"/>
              <a:t>14/12/2021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8D40-344C-4095-A759-51065AA68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4657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9BB9A-6B24-45F6-9816-E923946DDA72}" type="datetimeFigureOut">
              <a:rPr lang="fr-FR" smtClean="0"/>
              <a:t>14/12/2021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8D40-344C-4095-A759-51065AA68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2786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9BB9A-6B24-45F6-9816-E923946DDA72}" type="datetimeFigureOut">
              <a:rPr lang="fr-FR" smtClean="0"/>
              <a:t>14/12/2021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8D40-344C-4095-A759-51065AA68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2556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5973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81760" y="1843194"/>
            <a:ext cx="4860608" cy="9097433"/>
          </a:xfrm>
        </p:spPr>
        <p:txBody>
          <a:bodyPr/>
          <a:lstStyle>
            <a:lvl1pPr>
              <a:defRPr sz="5973"/>
            </a:lvl1pPr>
            <a:lvl2pPr>
              <a:defRPr sz="5227"/>
            </a:lvl2pPr>
            <a:lvl3pPr>
              <a:defRPr sz="4480"/>
            </a:lvl3pPr>
            <a:lvl4pPr>
              <a:defRPr sz="3733"/>
            </a:lvl4pPr>
            <a:lvl5pPr>
              <a:defRPr sz="3733"/>
            </a:lvl5pPr>
            <a:lvl6pPr>
              <a:defRPr sz="3733"/>
            </a:lvl6pPr>
            <a:lvl7pPr>
              <a:defRPr sz="3733"/>
            </a:lvl7pPr>
            <a:lvl8pPr>
              <a:defRPr sz="3733"/>
            </a:lvl8pPr>
            <a:lvl9pPr>
              <a:defRPr sz="3733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2987"/>
            </a:lvl1pPr>
            <a:lvl2pPr marL="853455" indent="0">
              <a:buNone/>
              <a:defRPr sz="2613"/>
            </a:lvl2pPr>
            <a:lvl3pPr marL="1706910" indent="0">
              <a:buNone/>
              <a:defRPr sz="2240"/>
            </a:lvl3pPr>
            <a:lvl4pPr marL="2560366" indent="0">
              <a:buNone/>
              <a:defRPr sz="1867"/>
            </a:lvl4pPr>
            <a:lvl5pPr marL="3413821" indent="0">
              <a:buNone/>
              <a:defRPr sz="1867"/>
            </a:lvl5pPr>
            <a:lvl6pPr marL="4267276" indent="0">
              <a:buNone/>
              <a:defRPr sz="1867"/>
            </a:lvl6pPr>
            <a:lvl7pPr marL="5120731" indent="0">
              <a:buNone/>
              <a:defRPr sz="1867"/>
            </a:lvl7pPr>
            <a:lvl8pPr marL="5974187" indent="0">
              <a:buNone/>
              <a:defRPr sz="1867"/>
            </a:lvl8pPr>
            <a:lvl9pPr marL="6827642" indent="0">
              <a:buNone/>
              <a:defRPr sz="1867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9BB9A-6B24-45F6-9816-E923946DDA72}" type="datetimeFigureOut">
              <a:rPr lang="fr-FR" smtClean="0"/>
              <a:t>14/12/2021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8D40-344C-4095-A759-51065AA68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5796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5973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081760" y="1843194"/>
            <a:ext cx="4860608" cy="9097433"/>
          </a:xfrm>
        </p:spPr>
        <p:txBody>
          <a:bodyPr/>
          <a:lstStyle>
            <a:lvl1pPr marL="0" indent="0">
              <a:buNone/>
              <a:defRPr sz="5973"/>
            </a:lvl1pPr>
            <a:lvl2pPr marL="853455" indent="0">
              <a:buNone/>
              <a:defRPr sz="5227"/>
            </a:lvl2pPr>
            <a:lvl3pPr marL="1706910" indent="0">
              <a:buNone/>
              <a:defRPr sz="4480"/>
            </a:lvl3pPr>
            <a:lvl4pPr marL="2560366" indent="0">
              <a:buNone/>
              <a:defRPr sz="3733"/>
            </a:lvl4pPr>
            <a:lvl5pPr marL="3413821" indent="0">
              <a:buNone/>
              <a:defRPr sz="3733"/>
            </a:lvl5pPr>
            <a:lvl6pPr marL="4267276" indent="0">
              <a:buNone/>
              <a:defRPr sz="3733"/>
            </a:lvl6pPr>
            <a:lvl7pPr marL="5120731" indent="0">
              <a:buNone/>
              <a:defRPr sz="3733"/>
            </a:lvl7pPr>
            <a:lvl8pPr marL="5974187" indent="0">
              <a:buNone/>
              <a:defRPr sz="3733"/>
            </a:lvl8pPr>
            <a:lvl9pPr marL="6827642" indent="0">
              <a:buNone/>
              <a:defRPr sz="3733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2987"/>
            </a:lvl1pPr>
            <a:lvl2pPr marL="853455" indent="0">
              <a:buNone/>
              <a:defRPr sz="2613"/>
            </a:lvl2pPr>
            <a:lvl3pPr marL="1706910" indent="0">
              <a:buNone/>
              <a:defRPr sz="2240"/>
            </a:lvl3pPr>
            <a:lvl4pPr marL="2560366" indent="0">
              <a:buNone/>
              <a:defRPr sz="1867"/>
            </a:lvl4pPr>
            <a:lvl5pPr marL="3413821" indent="0">
              <a:buNone/>
              <a:defRPr sz="1867"/>
            </a:lvl5pPr>
            <a:lvl6pPr marL="4267276" indent="0">
              <a:buNone/>
              <a:defRPr sz="1867"/>
            </a:lvl6pPr>
            <a:lvl7pPr marL="5120731" indent="0">
              <a:buNone/>
              <a:defRPr sz="1867"/>
            </a:lvl7pPr>
            <a:lvl8pPr marL="5974187" indent="0">
              <a:buNone/>
              <a:defRPr sz="1867"/>
            </a:lvl8pPr>
            <a:lvl9pPr marL="6827642" indent="0">
              <a:buNone/>
              <a:defRPr sz="1867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9BB9A-6B24-45F6-9816-E923946DDA72}" type="datetimeFigureOut">
              <a:rPr lang="fr-FR" smtClean="0"/>
              <a:t>14/12/2021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8D40-344C-4095-A759-51065AA68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0610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60083" y="681568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60083" y="11865187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9BB9A-6B24-45F6-9816-E923946DDA72}" type="datetimeFigureOut">
              <a:rPr lang="fr-FR" smtClean="0"/>
              <a:t>14/12/2021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80398" y="11865187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780848" y="11865187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F8D40-344C-4095-A759-51065AA68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0390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706910" rtl="0" eaLnBrk="1" latinLnBrk="0" hangingPunct="1">
        <a:lnSpc>
          <a:spcPct val="90000"/>
        </a:lnSpc>
        <a:spcBef>
          <a:spcPct val="0"/>
        </a:spcBef>
        <a:buNone/>
        <a:defRPr sz="821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6728" indent="-426728" algn="l" defTabSz="1706910" rtl="0" eaLnBrk="1" latinLnBrk="0" hangingPunct="1">
        <a:lnSpc>
          <a:spcPct val="90000"/>
        </a:lnSpc>
        <a:spcBef>
          <a:spcPts val="1867"/>
        </a:spcBef>
        <a:buFont typeface="Arial" panose="020B0604020202020204" pitchFamily="34" charset="0"/>
        <a:buChar char="•"/>
        <a:defRPr sz="5227" kern="1200">
          <a:solidFill>
            <a:schemeClr val="tx1"/>
          </a:solidFill>
          <a:latin typeface="+mn-lt"/>
          <a:ea typeface="+mn-ea"/>
          <a:cs typeface="+mn-cs"/>
        </a:defRPr>
      </a:lvl1pPr>
      <a:lvl2pPr marL="1280183" indent="-426728" algn="l" defTabSz="17069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4480" kern="1200">
          <a:solidFill>
            <a:schemeClr val="tx1"/>
          </a:solidFill>
          <a:latin typeface="+mn-lt"/>
          <a:ea typeface="+mn-ea"/>
          <a:cs typeface="+mn-cs"/>
        </a:defRPr>
      </a:lvl2pPr>
      <a:lvl3pPr marL="2133638" indent="-426728" algn="l" defTabSz="17069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3pPr>
      <a:lvl4pPr marL="2987093" indent="-426728" algn="l" defTabSz="17069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4pPr>
      <a:lvl5pPr marL="3840549" indent="-426728" algn="l" defTabSz="17069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5pPr>
      <a:lvl6pPr marL="4694004" indent="-426728" algn="l" defTabSz="17069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6pPr>
      <a:lvl7pPr marL="5547459" indent="-426728" algn="l" defTabSz="17069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7pPr>
      <a:lvl8pPr marL="6400914" indent="-426728" algn="l" defTabSz="17069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8pPr>
      <a:lvl9pPr marL="7254370" indent="-426728" algn="l" defTabSz="17069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706910" rtl="0" eaLnBrk="1" latinLnBrk="0" hangingPunct="1"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53455" algn="l" defTabSz="1706910" rtl="0" eaLnBrk="1" latinLnBrk="0" hangingPunct="1"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706910" algn="l" defTabSz="1706910" rtl="0" eaLnBrk="1" latinLnBrk="0" hangingPunct="1">
        <a:defRPr sz="3360" kern="1200">
          <a:solidFill>
            <a:schemeClr val="tx1"/>
          </a:solidFill>
          <a:latin typeface="+mn-lt"/>
          <a:ea typeface="+mn-ea"/>
          <a:cs typeface="+mn-cs"/>
        </a:defRPr>
      </a:lvl3pPr>
      <a:lvl4pPr marL="2560366" algn="l" defTabSz="1706910" rtl="0" eaLnBrk="1" latinLnBrk="0" hangingPunct="1">
        <a:defRPr sz="3360" kern="1200">
          <a:solidFill>
            <a:schemeClr val="tx1"/>
          </a:solidFill>
          <a:latin typeface="+mn-lt"/>
          <a:ea typeface="+mn-ea"/>
          <a:cs typeface="+mn-cs"/>
        </a:defRPr>
      </a:lvl4pPr>
      <a:lvl5pPr marL="3413821" algn="l" defTabSz="1706910" rtl="0" eaLnBrk="1" latinLnBrk="0" hangingPunct="1">
        <a:defRPr sz="3360" kern="1200">
          <a:solidFill>
            <a:schemeClr val="tx1"/>
          </a:solidFill>
          <a:latin typeface="+mn-lt"/>
          <a:ea typeface="+mn-ea"/>
          <a:cs typeface="+mn-cs"/>
        </a:defRPr>
      </a:lvl5pPr>
      <a:lvl6pPr marL="4267276" algn="l" defTabSz="1706910" rtl="0" eaLnBrk="1" latinLnBrk="0" hangingPunct="1">
        <a:defRPr sz="3360" kern="1200">
          <a:solidFill>
            <a:schemeClr val="tx1"/>
          </a:solidFill>
          <a:latin typeface="+mn-lt"/>
          <a:ea typeface="+mn-ea"/>
          <a:cs typeface="+mn-cs"/>
        </a:defRPr>
      </a:lvl6pPr>
      <a:lvl7pPr marL="5120731" algn="l" defTabSz="1706910" rtl="0" eaLnBrk="1" latinLnBrk="0" hangingPunct="1">
        <a:defRPr sz="3360" kern="1200">
          <a:solidFill>
            <a:schemeClr val="tx1"/>
          </a:solidFill>
          <a:latin typeface="+mn-lt"/>
          <a:ea typeface="+mn-ea"/>
          <a:cs typeface="+mn-cs"/>
        </a:defRPr>
      </a:lvl7pPr>
      <a:lvl8pPr marL="5974187" algn="l" defTabSz="1706910" rtl="0" eaLnBrk="1" latinLnBrk="0" hangingPunct="1">
        <a:defRPr sz="3360" kern="1200">
          <a:solidFill>
            <a:schemeClr val="tx1"/>
          </a:solidFill>
          <a:latin typeface="+mn-lt"/>
          <a:ea typeface="+mn-ea"/>
          <a:cs typeface="+mn-cs"/>
        </a:defRPr>
      </a:lvl8pPr>
      <a:lvl9pPr marL="6827642" algn="l" defTabSz="1706910" rtl="0" eaLnBrk="1" latinLnBrk="0" hangingPunct="1">
        <a:defRPr sz="33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rojet de territoire">
            <a:extLst>
              <a:ext uri="{FF2B5EF4-FFF2-40B4-BE49-F238E27FC236}">
                <a16:creationId xmlns:a16="http://schemas.microsoft.com/office/drawing/2014/main" id="{8E956D8D-6598-4FCF-9EF4-DCE3084682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609" b="18400"/>
          <a:stretch/>
        </p:blipFill>
        <p:spPr bwMode="auto">
          <a:xfrm>
            <a:off x="2283927" y="134112"/>
            <a:ext cx="4954098" cy="2865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4870704" y="4690808"/>
            <a:ext cx="43342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Century Gothic" panose="020B0502020202020204" pitchFamily="34" charset="0"/>
              </a:rPr>
              <a:t>Un territoire d’épanouissement </a:t>
            </a:r>
          </a:p>
          <a:p>
            <a:pPr algn="ctr"/>
            <a:r>
              <a:rPr lang="fr-FR" sz="3200" b="1" dirty="0" smtClean="0">
                <a:latin typeface="Century Gothic" panose="020B0502020202020204" pitchFamily="34" charset="0"/>
              </a:rPr>
              <a:t>et de bien-vivre</a:t>
            </a:r>
            <a:endParaRPr lang="fr-FR" sz="3200" b="1" dirty="0">
              <a:latin typeface="Century Gothic" panose="020B0502020202020204" pitchFamily="34" charset="0"/>
            </a:endParaRPr>
          </a:p>
        </p:txBody>
      </p:sp>
      <p:pic>
        <p:nvPicPr>
          <p:cNvPr id="6" name="Picture 2" descr="Communauté de Communes Médullienne">
            <a:extLst>
              <a:ext uri="{FF2B5EF4-FFF2-40B4-BE49-F238E27FC236}">
                <a16:creationId xmlns:a16="http://schemas.microsoft.com/office/drawing/2014/main" id="{E5C36A98-EF79-4BF7-AB78-6C43DAE3ED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224" y="11582185"/>
            <a:ext cx="3339633" cy="977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499872" y="4711664"/>
            <a:ext cx="42611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Century Gothic" panose="020B0502020202020204" pitchFamily="34" charset="0"/>
              </a:rPr>
              <a:t>Un territoire de fierté et de </a:t>
            </a:r>
            <a:r>
              <a:rPr lang="fr-FR" sz="3200" b="1" dirty="0" err="1" smtClean="0">
                <a:latin typeface="Century Gothic" panose="020B0502020202020204" pitchFamily="34" charset="0"/>
              </a:rPr>
              <a:t>savoirs-faire</a:t>
            </a:r>
            <a:r>
              <a:rPr lang="fr-FR" sz="3200" b="1" dirty="0" smtClean="0">
                <a:latin typeface="Century Gothic" panose="020B0502020202020204" pitchFamily="34" charset="0"/>
              </a:rPr>
              <a:t> </a:t>
            </a:r>
            <a:r>
              <a:rPr lang="fr-FR" sz="3200" b="1" dirty="0" err="1" smtClean="0">
                <a:latin typeface="Century Gothic" panose="020B0502020202020204" pitchFamily="34" charset="0"/>
              </a:rPr>
              <a:t>médocains</a:t>
            </a:r>
            <a:endParaRPr lang="fr-FR" sz="3200" b="1" dirty="0">
              <a:latin typeface="Century Gothic" panose="020B0502020202020204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1503855" y="6398487"/>
            <a:ext cx="2654808" cy="391597"/>
          </a:xfrm>
          <a:prstGeom prst="roundRect">
            <a:avLst/>
          </a:prstGeom>
          <a:solidFill>
            <a:srgbClr val="92D05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38100" tIns="38100" rIns="38100" bIns="38100" numCol="1" spcCol="3810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Light"/>
                <a:ea typeface="Helvetica Light"/>
                <a:cs typeface="Helvetica Light"/>
                <a:sym typeface="Helvetica Light"/>
              </a:rPr>
              <a:t>SCENARIO OPTIMISTE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6234684" y="6398487"/>
            <a:ext cx="2970276" cy="391597"/>
          </a:xfrm>
          <a:prstGeom prst="roundRect">
            <a:avLst/>
          </a:prstGeom>
          <a:solidFill>
            <a:srgbClr val="C00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38100" tIns="38100" rIns="38100" bIns="38100" numCol="1" spcCol="3810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Light"/>
                <a:ea typeface="Helvetica Light"/>
                <a:cs typeface="Helvetica Light"/>
                <a:sym typeface="Helvetica Light"/>
              </a:rPr>
              <a:t>SCENARIO PESSIMISTE</a:t>
            </a:r>
          </a:p>
        </p:txBody>
      </p:sp>
      <p:sp>
        <p:nvSpPr>
          <p:cNvPr id="10" name="Rectangle 9"/>
          <p:cNvSpPr/>
          <p:nvPr/>
        </p:nvSpPr>
        <p:spPr>
          <a:xfrm>
            <a:off x="2060448" y="9339072"/>
            <a:ext cx="5401056" cy="1341120"/>
          </a:xfrm>
          <a:prstGeom prst="rect">
            <a:avLst/>
          </a:prstGeom>
          <a:noFill/>
          <a:ln>
            <a:solidFill>
              <a:srgbClr val="F5A3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200" b="1" dirty="0" smtClean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endParaRPr lang="fr-FR" sz="3200" b="1" dirty="0" smtClean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3200" b="1" dirty="0" smtClean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Forum des futurs possibles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Jeudi 16 décembre 2021</a:t>
            </a:r>
          </a:p>
          <a:p>
            <a:pPr algn="ctr"/>
            <a:endParaRPr lang="fr-FR" sz="3200" b="1" dirty="0" smtClean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endParaRPr lang="fr-FR" sz="3200" b="1" dirty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 rotWithShape="1">
          <a:blip r:embed="rId4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91"/>
          <a:stretch/>
        </p:blipFill>
        <p:spPr>
          <a:xfrm>
            <a:off x="5416961" y="6336290"/>
            <a:ext cx="610574" cy="515991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 rotWithShape="1">
          <a:blip r:embed="rId4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91"/>
          <a:stretch/>
        </p:blipFill>
        <p:spPr>
          <a:xfrm>
            <a:off x="631973" y="6336290"/>
            <a:ext cx="610574" cy="515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731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rojet de territoire">
            <a:extLst>
              <a:ext uri="{FF2B5EF4-FFF2-40B4-BE49-F238E27FC236}">
                <a16:creationId xmlns:a16="http://schemas.microsoft.com/office/drawing/2014/main" id="{8E956D8D-6598-4FCF-9EF4-DCE3084682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609" b="18400"/>
          <a:stretch/>
        </p:blipFill>
        <p:spPr bwMode="auto">
          <a:xfrm>
            <a:off x="2283927" y="134112"/>
            <a:ext cx="4954098" cy="2865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4870704" y="4690808"/>
            <a:ext cx="43342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Century Gothic" panose="020B0502020202020204" pitchFamily="34" charset="0"/>
              </a:rPr>
              <a:t>Un territoire au cadre de vie préservé</a:t>
            </a:r>
            <a:endParaRPr lang="fr-FR" sz="3200" b="1" dirty="0">
              <a:latin typeface="Century Gothic" panose="020B0502020202020204" pitchFamily="34" charset="0"/>
            </a:endParaRPr>
          </a:p>
        </p:txBody>
      </p:sp>
      <p:pic>
        <p:nvPicPr>
          <p:cNvPr id="6" name="Picture 2" descr="Communauté de Communes Médullienne">
            <a:extLst>
              <a:ext uri="{FF2B5EF4-FFF2-40B4-BE49-F238E27FC236}">
                <a16:creationId xmlns:a16="http://schemas.microsoft.com/office/drawing/2014/main" id="{E5C36A98-EF79-4BF7-AB78-6C43DAE3ED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224" y="11582185"/>
            <a:ext cx="3339633" cy="977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499872" y="4711664"/>
            <a:ext cx="42611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Century Gothic" panose="020B0502020202020204" pitchFamily="34" charset="0"/>
              </a:rPr>
              <a:t>Un territoire de solidarités et de coopérations</a:t>
            </a:r>
            <a:endParaRPr lang="fr-FR" sz="3200" b="1" dirty="0">
              <a:latin typeface="Century Gothic" panose="020B0502020202020204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6258735" y="6398486"/>
            <a:ext cx="2654808" cy="391597"/>
          </a:xfrm>
          <a:prstGeom prst="roundRect">
            <a:avLst/>
          </a:prstGeom>
          <a:solidFill>
            <a:srgbClr val="92D05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38100" tIns="38100" rIns="38100" bIns="38100" numCol="1" spcCol="3810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Light"/>
                <a:ea typeface="Helvetica Light"/>
                <a:cs typeface="Helvetica Light"/>
                <a:sym typeface="Helvetica Light"/>
              </a:rPr>
              <a:t>SCENARIO OPTIMISTE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1398328" y="6398486"/>
            <a:ext cx="2970276" cy="391597"/>
          </a:xfrm>
          <a:prstGeom prst="roundRect">
            <a:avLst/>
          </a:prstGeom>
          <a:solidFill>
            <a:srgbClr val="C00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38100" tIns="38100" rIns="38100" bIns="38100" numCol="1" spcCol="3810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Light"/>
                <a:ea typeface="Helvetica Light"/>
                <a:cs typeface="Helvetica Light"/>
                <a:sym typeface="Helvetica Light"/>
              </a:rPr>
              <a:t>SCENARIO PESSIMISTE</a:t>
            </a:r>
          </a:p>
        </p:txBody>
      </p:sp>
      <p:sp>
        <p:nvSpPr>
          <p:cNvPr id="10" name="Rectangle 9"/>
          <p:cNvSpPr/>
          <p:nvPr/>
        </p:nvSpPr>
        <p:spPr>
          <a:xfrm>
            <a:off x="2060448" y="9339072"/>
            <a:ext cx="5401056" cy="1341120"/>
          </a:xfrm>
          <a:prstGeom prst="rect">
            <a:avLst/>
          </a:prstGeom>
          <a:noFill/>
          <a:ln>
            <a:solidFill>
              <a:srgbClr val="F5A3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200" b="1" dirty="0" smtClean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endParaRPr lang="fr-FR" sz="3200" b="1" dirty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3200" b="1" dirty="0" smtClean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Forum des futurs possibles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Jeudi 16 décembre 2021</a:t>
            </a:r>
          </a:p>
          <a:p>
            <a:pPr algn="ctr"/>
            <a:endParaRPr lang="fr-FR" sz="3200" b="1" dirty="0" smtClean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endParaRPr lang="fr-FR" sz="3200" b="1" dirty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 rotWithShape="1">
          <a:blip r:embed="rId4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91"/>
          <a:stretch/>
        </p:blipFill>
        <p:spPr>
          <a:xfrm>
            <a:off x="5416961" y="6336290"/>
            <a:ext cx="610574" cy="515991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 rotWithShape="1">
          <a:blip r:embed="rId4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91"/>
          <a:stretch/>
        </p:blipFill>
        <p:spPr>
          <a:xfrm>
            <a:off x="631973" y="6336290"/>
            <a:ext cx="610574" cy="515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123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rojet de territoire">
            <a:extLst>
              <a:ext uri="{FF2B5EF4-FFF2-40B4-BE49-F238E27FC236}">
                <a16:creationId xmlns:a16="http://schemas.microsoft.com/office/drawing/2014/main" id="{8E956D8D-6598-4FCF-9EF4-DCE3084682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609" b="18400"/>
          <a:stretch/>
        </p:blipFill>
        <p:spPr bwMode="auto">
          <a:xfrm>
            <a:off x="2283927" y="134112"/>
            <a:ext cx="4954098" cy="2865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4870704" y="4690808"/>
            <a:ext cx="43342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Century Gothic" panose="020B0502020202020204" pitchFamily="34" charset="0"/>
              </a:rPr>
              <a:t>Un territoire d’épanouissement </a:t>
            </a:r>
          </a:p>
          <a:p>
            <a:pPr algn="ctr"/>
            <a:r>
              <a:rPr lang="fr-FR" sz="3200" b="1" dirty="0" smtClean="0">
                <a:latin typeface="Century Gothic" panose="020B0502020202020204" pitchFamily="34" charset="0"/>
              </a:rPr>
              <a:t>et de bien-vivre</a:t>
            </a:r>
            <a:endParaRPr lang="fr-FR" sz="3200" b="1" dirty="0">
              <a:latin typeface="Century Gothic" panose="020B0502020202020204" pitchFamily="34" charset="0"/>
            </a:endParaRPr>
          </a:p>
        </p:txBody>
      </p:sp>
      <p:pic>
        <p:nvPicPr>
          <p:cNvPr id="6" name="Picture 2" descr="Communauté de Communes Médullienne">
            <a:extLst>
              <a:ext uri="{FF2B5EF4-FFF2-40B4-BE49-F238E27FC236}">
                <a16:creationId xmlns:a16="http://schemas.microsoft.com/office/drawing/2014/main" id="{E5C36A98-EF79-4BF7-AB78-6C43DAE3ED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224" y="11582185"/>
            <a:ext cx="3339633" cy="977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499872" y="4711664"/>
            <a:ext cx="42611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Century Gothic" panose="020B0502020202020204" pitchFamily="34" charset="0"/>
              </a:rPr>
              <a:t>Un territoire de fierté et de </a:t>
            </a:r>
            <a:r>
              <a:rPr lang="fr-FR" sz="3200" b="1" dirty="0" err="1" smtClean="0">
                <a:latin typeface="Century Gothic" panose="020B0502020202020204" pitchFamily="34" charset="0"/>
              </a:rPr>
              <a:t>savoirs-faire</a:t>
            </a:r>
            <a:r>
              <a:rPr lang="fr-FR" sz="3200" b="1" dirty="0" smtClean="0">
                <a:latin typeface="Century Gothic" panose="020B0502020202020204" pitchFamily="34" charset="0"/>
              </a:rPr>
              <a:t> </a:t>
            </a:r>
            <a:r>
              <a:rPr lang="fr-FR" sz="3200" b="1" dirty="0" err="1" smtClean="0">
                <a:latin typeface="Century Gothic" panose="020B0502020202020204" pitchFamily="34" charset="0"/>
              </a:rPr>
              <a:t>médocains</a:t>
            </a:r>
            <a:endParaRPr lang="fr-FR" sz="3200" b="1" dirty="0">
              <a:latin typeface="Century Gothic" panose="020B0502020202020204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6258735" y="6398486"/>
            <a:ext cx="2654808" cy="391597"/>
          </a:xfrm>
          <a:prstGeom prst="roundRect">
            <a:avLst/>
          </a:prstGeom>
          <a:solidFill>
            <a:srgbClr val="92D05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38100" tIns="38100" rIns="38100" bIns="38100" numCol="1" spcCol="3810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Light"/>
                <a:ea typeface="Helvetica Light"/>
                <a:cs typeface="Helvetica Light"/>
                <a:sym typeface="Helvetica Light"/>
              </a:rPr>
              <a:t>SCENARIO OPTIMISTE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1398328" y="6398486"/>
            <a:ext cx="2970276" cy="391597"/>
          </a:xfrm>
          <a:prstGeom prst="roundRect">
            <a:avLst/>
          </a:prstGeom>
          <a:solidFill>
            <a:srgbClr val="C00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38100" tIns="38100" rIns="38100" bIns="38100" numCol="1" spcCol="3810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Light"/>
                <a:ea typeface="Helvetica Light"/>
                <a:cs typeface="Helvetica Light"/>
                <a:sym typeface="Helvetica Light"/>
              </a:rPr>
              <a:t>SCENARIO PESSIMISTE</a:t>
            </a:r>
          </a:p>
        </p:txBody>
      </p:sp>
      <p:sp>
        <p:nvSpPr>
          <p:cNvPr id="10" name="Rectangle 9"/>
          <p:cNvSpPr/>
          <p:nvPr/>
        </p:nvSpPr>
        <p:spPr>
          <a:xfrm>
            <a:off x="2060448" y="9339072"/>
            <a:ext cx="5401056" cy="1341120"/>
          </a:xfrm>
          <a:prstGeom prst="rect">
            <a:avLst/>
          </a:prstGeom>
          <a:noFill/>
          <a:ln>
            <a:solidFill>
              <a:srgbClr val="F5A3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200" b="1" dirty="0" smtClean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endParaRPr lang="fr-FR" sz="3200" b="1" dirty="0" smtClean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3200" b="1" dirty="0" smtClean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Forum des futurs possibles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Jeudi 16 décembre 2021</a:t>
            </a:r>
          </a:p>
          <a:p>
            <a:pPr algn="ctr"/>
            <a:endParaRPr lang="fr-FR" sz="3200" b="1" dirty="0" smtClean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endParaRPr lang="fr-FR" sz="3200" b="1" dirty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 rotWithShape="1">
          <a:blip r:embed="rId4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91"/>
          <a:stretch/>
        </p:blipFill>
        <p:spPr>
          <a:xfrm>
            <a:off x="5416961" y="6336290"/>
            <a:ext cx="610574" cy="515991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 rotWithShape="1">
          <a:blip r:embed="rId4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91"/>
          <a:stretch/>
        </p:blipFill>
        <p:spPr>
          <a:xfrm>
            <a:off x="631973" y="6336290"/>
            <a:ext cx="610574" cy="515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989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rojet de territoire">
            <a:extLst>
              <a:ext uri="{FF2B5EF4-FFF2-40B4-BE49-F238E27FC236}">
                <a16:creationId xmlns:a16="http://schemas.microsoft.com/office/drawing/2014/main" id="{8E956D8D-6598-4FCF-9EF4-DCE3084682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609" b="18400"/>
          <a:stretch/>
        </p:blipFill>
        <p:spPr bwMode="auto">
          <a:xfrm>
            <a:off x="2283927" y="134112"/>
            <a:ext cx="4954098" cy="2865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4870704" y="4690808"/>
            <a:ext cx="43342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Century Gothic" panose="020B0502020202020204" pitchFamily="34" charset="0"/>
              </a:rPr>
              <a:t>Un territoire de solidarités et de coopérations</a:t>
            </a:r>
            <a:endParaRPr lang="fr-FR" sz="3200" b="1" dirty="0">
              <a:latin typeface="Century Gothic" panose="020B0502020202020204" pitchFamily="34" charset="0"/>
            </a:endParaRPr>
          </a:p>
        </p:txBody>
      </p:sp>
      <p:pic>
        <p:nvPicPr>
          <p:cNvPr id="6" name="Picture 2" descr="Communauté de Communes Médullienne">
            <a:extLst>
              <a:ext uri="{FF2B5EF4-FFF2-40B4-BE49-F238E27FC236}">
                <a16:creationId xmlns:a16="http://schemas.microsoft.com/office/drawing/2014/main" id="{E5C36A98-EF79-4BF7-AB78-6C43DAE3ED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224" y="11582185"/>
            <a:ext cx="3339633" cy="977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499872" y="4711664"/>
            <a:ext cx="42611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Century Gothic" panose="020B0502020202020204" pitchFamily="34" charset="0"/>
              </a:rPr>
              <a:t>Un territoire de proximité qui mise sur ses ressources</a:t>
            </a:r>
            <a:endParaRPr lang="fr-FR" sz="3200" b="1" dirty="0">
              <a:latin typeface="Century Gothic" panose="020B0502020202020204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1503855" y="6398487"/>
            <a:ext cx="2654808" cy="391597"/>
          </a:xfrm>
          <a:prstGeom prst="roundRect">
            <a:avLst/>
          </a:prstGeom>
          <a:solidFill>
            <a:srgbClr val="92D05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38100" tIns="38100" rIns="38100" bIns="38100" numCol="1" spcCol="3810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Light"/>
                <a:ea typeface="Helvetica Light"/>
                <a:cs typeface="Helvetica Light"/>
                <a:sym typeface="Helvetica Light"/>
              </a:rPr>
              <a:t>SCENARIO OPTIMISTE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6234684" y="6398487"/>
            <a:ext cx="2970276" cy="391597"/>
          </a:xfrm>
          <a:prstGeom prst="roundRect">
            <a:avLst/>
          </a:prstGeom>
          <a:solidFill>
            <a:srgbClr val="C00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38100" tIns="38100" rIns="38100" bIns="38100" numCol="1" spcCol="3810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Light"/>
                <a:ea typeface="Helvetica Light"/>
                <a:cs typeface="Helvetica Light"/>
                <a:sym typeface="Helvetica Light"/>
              </a:rPr>
              <a:t>SCENARIO PESSIMISTE</a:t>
            </a:r>
          </a:p>
        </p:txBody>
      </p:sp>
      <p:sp>
        <p:nvSpPr>
          <p:cNvPr id="10" name="Rectangle 9"/>
          <p:cNvSpPr/>
          <p:nvPr/>
        </p:nvSpPr>
        <p:spPr>
          <a:xfrm>
            <a:off x="2060448" y="9339072"/>
            <a:ext cx="5401056" cy="1341120"/>
          </a:xfrm>
          <a:prstGeom prst="rect">
            <a:avLst/>
          </a:prstGeom>
          <a:noFill/>
          <a:ln>
            <a:solidFill>
              <a:srgbClr val="F5A3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200" b="1" dirty="0" smtClean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endParaRPr lang="fr-FR" sz="3200" b="1" dirty="0" smtClean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3200" b="1" dirty="0" smtClean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Forum des futurs possibles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Jeudi 16 décembre 2021</a:t>
            </a:r>
          </a:p>
          <a:p>
            <a:pPr algn="ctr"/>
            <a:endParaRPr lang="fr-FR" sz="3200" b="1" dirty="0" smtClean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endParaRPr lang="fr-FR" sz="3200" b="1" dirty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 rotWithShape="1">
          <a:blip r:embed="rId4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91"/>
          <a:stretch/>
        </p:blipFill>
        <p:spPr>
          <a:xfrm>
            <a:off x="5416961" y="6336290"/>
            <a:ext cx="610574" cy="515991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 rotWithShape="1">
          <a:blip r:embed="rId4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91"/>
          <a:stretch/>
        </p:blipFill>
        <p:spPr>
          <a:xfrm>
            <a:off x="631973" y="6336290"/>
            <a:ext cx="610574" cy="515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170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rojet de territoire">
            <a:extLst>
              <a:ext uri="{FF2B5EF4-FFF2-40B4-BE49-F238E27FC236}">
                <a16:creationId xmlns:a16="http://schemas.microsoft.com/office/drawing/2014/main" id="{8E956D8D-6598-4FCF-9EF4-DCE3084682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609" b="18400"/>
          <a:stretch/>
        </p:blipFill>
        <p:spPr bwMode="auto">
          <a:xfrm>
            <a:off x="2283927" y="134112"/>
            <a:ext cx="4954098" cy="2865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4870704" y="4690808"/>
            <a:ext cx="43342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Century Gothic" panose="020B0502020202020204" pitchFamily="34" charset="0"/>
              </a:rPr>
              <a:t>Un territoire de solidarités et de coopérations</a:t>
            </a:r>
            <a:endParaRPr lang="fr-FR" sz="3200" b="1" dirty="0">
              <a:latin typeface="Century Gothic" panose="020B0502020202020204" pitchFamily="34" charset="0"/>
            </a:endParaRPr>
          </a:p>
        </p:txBody>
      </p:sp>
      <p:pic>
        <p:nvPicPr>
          <p:cNvPr id="6" name="Picture 2" descr="Communauté de Communes Médullienne">
            <a:extLst>
              <a:ext uri="{FF2B5EF4-FFF2-40B4-BE49-F238E27FC236}">
                <a16:creationId xmlns:a16="http://schemas.microsoft.com/office/drawing/2014/main" id="{E5C36A98-EF79-4BF7-AB78-6C43DAE3ED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224" y="11582185"/>
            <a:ext cx="3339633" cy="977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499872" y="4711664"/>
            <a:ext cx="42611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Century Gothic" panose="020B0502020202020204" pitchFamily="34" charset="0"/>
              </a:rPr>
              <a:t>Un territoire de proximité qui mise sur ses ressources</a:t>
            </a:r>
            <a:endParaRPr lang="fr-FR" sz="3200" b="1" dirty="0">
              <a:latin typeface="Century Gothic" panose="020B0502020202020204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6258735" y="6398486"/>
            <a:ext cx="2654808" cy="391597"/>
          </a:xfrm>
          <a:prstGeom prst="roundRect">
            <a:avLst/>
          </a:prstGeom>
          <a:solidFill>
            <a:srgbClr val="92D05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38100" tIns="38100" rIns="38100" bIns="38100" numCol="1" spcCol="3810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Light"/>
                <a:ea typeface="Helvetica Light"/>
                <a:cs typeface="Helvetica Light"/>
                <a:sym typeface="Helvetica Light"/>
              </a:rPr>
              <a:t>SCENARIO OPTIMISTE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1398328" y="6398486"/>
            <a:ext cx="2970276" cy="391597"/>
          </a:xfrm>
          <a:prstGeom prst="roundRect">
            <a:avLst/>
          </a:prstGeom>
          <a:solidFill>
            <a:srgbClr val="C00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38100" tIns="38100" rIns="38100" bIns="38100" numCol="1" spcCol="3810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Light"/>
                <a:ea typeface="Helvetica Light"/>
                <a:cs typeface="Helvetica Light"/>
                <a:sym typeface="Helvetica Light"/>
              </a:rPr>
              <a:t>SCENARIO PESSIMISTE</a:t>
            </a:r>
          </a:p>
        </p:txBody>
      </p:sp>
      <p:sp>
        <p:nvSpPr>
          <p:cNvPr id="10" name="Rectangle 9"/>
          <p:cNvSpPr/>
          <p:nvPr/>
        </p:nvSpPr>
        <p:spPr>
          <a:xfrm>
            <a:off x="2060448" y="9339072"/>
            <a:ext cx="5401056" cy="1341120"/>
          </a:xfrm>
          <a:prstGeom prst="rect">
            <a:avLst/>
          </a:prstGeom>
          <a:noFill/>
          <a:ln>
            <a:solidFill>
              <a:srgbClr val="F5A3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200" b="1" dirty="0" smtClean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endParaRPr lang="fr-FR" sz="3200" b="1" dirty="0" smtClean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3200" b="1" dirty="0" smtClean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Forum des futurs possibles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Jeudi 16 décembre 2021</a:t>
            </a:r>
          </a:p>
          <a:p>
            <a:pPr algn="ctr"/>
            <a:endParaRPr lang="fr-FR" sz="3200" b="1" dirty="0" smtClean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endParaRPr lang="fr-FR" sz="3200" b="1" dirty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 rotWithShape="1">
          <a:blip r:embed="rId4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91"/>
          <a:stretch/>
        </p:blipFill>
        <p:spPr>
          <a:xfrm>
            <a:off x="5416961" y="6336290"/>
            <a:ext cx="610574" cy="515991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 rotWithShape="1">
          <a:blip r:embed="rId4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91"/>
          <a:stretch/>
        </p:blipFill>
        <p:spPr>
          <a:xfrm>
            <a:off x="631973" y="6336290"/>
            <a:ext cx="610574" cy="515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329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rojet de territoire">
            <a:extLst>
              <a:ext uri="{FF2B5EF4-FFF2-40B4-BE49-F238E27FC236}">
                <a16:creationId xmlns:a16="http://schemas.microsoft.com/office/drawing/2014/main" id="{8E956D8D-6598-4FCF-9EF4-DCE3084682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609" b="18400"/>
          <a:stretch/>
        </p:blipFill>
        <p:spPr bwMode="auto">
          <a:xfrm>
            <a:off x="2283927" y="134112"/>
            <a:ext cx="4954098" cy="2865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4870704" y="4690808"/>
            <a:ext cx="43342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latin typeface="Century Gothic" panose="020B0502020202020204" pitchFamily="34" charset="0"/>
              </a:rPr>
              <a:t>U</a:t>
            </a:r>
            <a:r>
              <a:rPr lang="fr-FR" sz="3200" b="1" dirty="0" smtClean="0">
                <a:latin typeface="Century Gothic" panose="020B0502020202020204" pitchFamily="34" charset="0"/>
              </a:rPr>
              <a:t>n territoire de fiertés et de savoir-faire </a:t>
            </a:r>
            <a:r>
              <a:rPr lang="fr-FR" sz="3200" b="1" dirty="0" err="1" smtClean="0">
                <a:latin typeface="Century Gothic" panose="020B0502020202020204" pitchFamily="34" charset="0"/>
              </a:rPr>
              <a:t>médocains</a:t>
            </a:r>
            <a:r>
              <a:rPr lang="fr-FR" sz="3200" b="1" dirty="0" smtClean="0">
                <a:latin typeface="Century Gothic" panose="020B0502020202020204" pitchFamily="34" charset="0"/>
              </a:rPr>
              <a:t> </a:t>
            </a:r>
            <a:endParaRPr lang="fr-FR" sz="3200" b="1" dirty="0">
              <a:latin typeface="Century Gothic" panose="020B0502020202020204" pitchFamily="34" charset="0"/>
            </a:endParaRPr>
          </a:p>
        </p:txBody>
      </p:sp>
      <p:pic>
        <p:nvPicPr>
          <p:cNvPr id="6" name="Picture 2" descr="Communauté de Communes Médullienne">
            <a:extLst>
              <a:ext uri="{FF2B5EF4-FFF2-40B4-BE49-F238E27FC236}">
                <a16:creationId xmlns:a16="http://schemas.microsoft.com/office/drawing/2014/main" id="{E5C36A98-EF79-4BF7-AB78-6C43DAE3ED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224" y="11582185"/>
            <a:ext cx="3339633" cy="977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499872" y="4711664"/>
            <a:ext cx="42611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Century Gothic" panose="020B0502020202020204" pitchFamily="34" charset="0"/>
              </a:rPr>
              <a:t>Un territoire au cadre de vie préservé </a:t>
            </a:r>
            <a:endParaRPr lang="fr-FR" sz="3200" b="1" dirty="0">
              <a:latin typeface="Century Gothic" panose="020B0502020202020204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1503855" y="6398487"/>
            <a:ext cx="2654808" cy="391597"/>
          </a:xfrm>
          <a:prstGeom prst="roundRect">
            <a:avLst/>
          </a:prstGeom>
          <a:solidFill>
            <a:srgbClr val="92D05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38100" tIns="38100" rIns="38100" bIns="38100" numCol="1" spcCol="3810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Light"/>
                <a:ea typeface="Helvetica Light"/>
                <a:cs typeface="Helvetica Light"/>
                <a:sym typeface="Helvetica Light"/>
              </a:rPr>
              <a:t>SCENARIO OPTIMISTE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6234684" y="6398487"/>
            <a:ext cx="2970276" cy="391597"/>
          </a:xfrm>
          <a:prstGeom prst="roundRect">
            <a:avLst/>
          </a:prstGeom>
          <a:solidFill>
            <a:srgbClr val="C00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38100" tIns="38100" rIns="38100" bIns="38100" numCol="1" spcCol="3810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Light"/>
                <a:ea typeface="Helvetica Light"/>
                <a:cs typeface="Helvetica Light"/>
                <a:sym typeface="Helvetica Light"/>
              </a:rPr>
              <a:t>SCENARIO PESSIMISTE</a:t>
            </a:r>
          </a:p>
        </p:txBody>
      </p:sp>
      <p:sp>
        <p:nvSpPr>
          <p:cNvPr id="10" name="Rectangle 9"/>
          <p:cNvSpPr/>
          <p:nvPr/>
        </p:nvSpPr>
        <p:spPr>
          <a:xfrm>
            <a:off x="2060448" y="9339072"/>
            <a:ext cx="5401056" cy="1341120"/>
          </a:xfrm>
          <a:prstGeom prst="rect">
            <a:avLst/>
          </a:prstGeom>
          <a:noFill/>
          <a:ln>
            <a:solidFill>
              <a:srgbClr val="F5A3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200" b="1" dirty="0" smtClean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endParaRPr lang="fr-FR" sz="3200" b="1" dirty="0" smtClean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3200" b="1" dirty="0" smtClean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Forum des futurs possibles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Jeudi 16 décembre 2021</a:t>
            </a:r>
          </a:p>
          <a:p>
            <a:pPr algn="ctr"/>
            <a:endParaRPr lang="fr-FR" sz="3200" b="1" dirty="0" smtClean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endParaRPr lang="fr-FR" sz="3200" b="1" dirty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 rotWithShape="1">
          <a:blip r:embed="rId4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91"/>
          <a:stretch/>
        </p:blipFill>
        <p:spPr>
          <a:xfrm>
            <a:off x="5416961" y="6336290"/>
            <a:ext cx="610574" cy="515991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 rotWithShape="1">
          <a:blip r:embed="rId4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91"/>
          <a:stretch/>
        </p:blipFill>
        <p:spPr>
          <a:xfrm>
            <a:off x="631973" y="6336290"/>
            <a:ext cx="610574" cy="515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221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rojet de territoire">
            <a:extLst>
              <a:ext uri="{FF2B5EF4-FFF2-40B4-BE49-F238E27FC236}">
                <a16:creationId xmlns:a16="http://schemas.microsoft.com/office/drawing/2014/main" id="{8E956D8D-6598-4FCF-9EF4-DCE3084682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609" b="18400"/>
          <a:stretch/>
        </p:blipFill>
        <p:spPr bwMode="auto">
          <a:xfrm>
            <a:off x="2283927" y="134112"/>
            <a:ext cx="4954098" cy="2865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4870704" y="4690808"/>
            <a:ext cx="43342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Century Gothic" panose="020B0502020202020204" pitchFamily="34" charset="0"/>
              </a:rPr>
              <a:t>Un territoire de fiertés et de savoir-faire </a:t>
            </a:r>
            <a:r>
              <a:rPr lang="fr-FR" sz="3200" b="1" dirty="0" err="1" smtClean="0">
                <a:latin typeface="Century Gothic" panose="020B0502020202020204" pitchFamily="34" charset="0"/>
              </a:rPr>
              <a:t>médocains</a:t>
            </a:r>
            <a:r>
              <a:rPr lang="fr-FR" sz="3200" b="1" dirty="0" smtClean="0">
                <a:latin typeface="Century Gothic" panose="020B0502020202020204" pitchFamily="34" charset="0"/>
              </a:rPr>
              <a:t> </a:t>
            </a:r>
            <a:endParaRPr lang="fr-FR" sz="3200" b="1" dirty="0">
              <a:latin typeface="Century Gothic" panose="020B0502020202020204" pitchFamily="34" charset="0"/>
            </a:endParaRPr>
          </a:p>
        </p:txBody>
      </p:sp>
      <p:pic>
        <p:nvPicPr>
          <p:cNvPr id="6" name="Picture 2" descr="Communauté de Communes Médullienne">
            <a:extLst>
              <a:ext uri="{FF2B5EF4-FFF2-40B4-BE49-F238E27FC236}">
                <a16:creationId xmlns:a16="http://schemas.microsoft.com/office/drawing/2014/main" id="{E5C36A98-EF79-4BF7-AB78-6C43DAE3ED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224" y="11582185"/>
            <a:ext cx="3339633" cy="977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499872" y="4711664"/>
            <a:ext cx="42611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Century Gothic" panose="020B0502020202020204" pitchFamily="34" charset="0"/>
              </a:rPr>
              <a:t>Un territoire au cadre de vie préservé </a:t>
            </a:r>
            <a:endParaRPr lang="fr-FR" sz="3200" b="1" dirty="0">
              <a:latin typeface="Century Gothic" panose="020B0502020202020204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6258735" y="6398486"/>
            <a:ext cx="2654808" cy="391597"/>
          </a:xfrm>
          <a:prstGeom prst="roundRect">
            <a:avLst/>
          </a:prstGeom>
          <a:solidFill>
            <a:srgbClr val="92D05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38100" tIns="38100" rIns="38100" bIns="38100" numCol="1" spcCol="3810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Light"/>
                <a:ea typeface="Helvetica Light"/>
                <a:cs typeface="Helvetica Light"/>
                <a:sym typeface="Helvetica Light"/>
              </a:rPr>
              <a:t>SCENARIO OPTIMISTE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1398328" y="6398486"/>
            <a:ext cx="2970276" cy="391597"/>
          </a:xfrm>
          <a:prstGeom prst="roundRect">
            <a:avLst/>
          </a:prstGeom>
          <a:solidFill>
            <a:srgbClr val="C00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38100" tIns="38100" rIns="38100" bIns="38100" numCol="1" spcCol="3810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Light"/>
                <a:ea typeface="Helvetica Light"/>
                <a:cs typeface="Helvetica Light"/>
                <a:sym typeface="Helvetica Light"/>
              </a:rPr>
              <a:t>SCENARIO PESSIMISTE</a:t>
            </a:r>
          </a:p>
        </p:txBody>
      </p:sp>
      <p:sp>
        <p:nvSpPr>
          <p:cNvPr id="10" name="Rectangle 9"/>
          <p:cNvSpPr/>
          <p:nvPr/>
        </p:nvSpPr>
        <p:spPr>
          <a:xfrm>
            <a:off x="2060448" y="9339072"/>
            <a:ext cx="5401056" cy="1341120"/>
          </a:xfrm>
          <a:prstGeom prst="rect">
            <a:avLst/>
          </a:prstGeom>
          <a:noFill/>
          <a:ln>
            <a:solidFill>
              <a:srgbClr val="F5A3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200" b="1" dirty="0" smtClean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endParaRPr lang="fr-FR" sz="3200" b="1" dirty="0" smtClean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3200" b="1" dirty="0" smtClean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Forum des futurs possibles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Jeudi 16 décembre 2021</a:t>
            </a:r>
          </a:p>
          <a:p>
            <a:pPr algn="ctr"/>
            <a:endParaRPr lang="fr-FR" sz="3200" b="1" dirty="0" smtClean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endParaRPr lang="fr-FR" sz="3200" b="1" dirty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 rotWithShape="1">
          <a:blip r:embed="rId4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91"/>
          <a:stretch/>
        </p:blipFill>
        <p:spPr>
          <a:xfrm>
            <a:off x="5416961" y="6336290"/>
            <a:ext cx="610574" cy="515991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 rotWithShape="1">
          <a:blip r:embed="rId4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91"/>
          <a:stretch/>
        </p:blipFill>
        <p:spPr>
          <a:xfrm>
            <a:off x="631973" y="6336290"/>
            <a:ext cx="610574" cy="515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422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rojet de territoire">
            <a:extLst>
              <a:ext uri="{FF2B5EF4-FFF2-40B4-BE49-F238E27FC236}">
                <a16:creationId xmlns:a16="http://schemas.microsoft.com/office/drawing/2014/main" id="{8E956D8D-6598-4FCF-9EF4-DCE3084682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609" b="18400"/>
          <a:stretch/>
        </p:blipFill>
        <p:spPr bwMode="auto">
          <a:xfrm>
            <a:off x="2283927" y="134112"/>
            <a:ext cx="4954098" cy="2865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4870704" y="4690808"/>
            <a:ext cx="43342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Century Gothic" panose="020B0502020202020204" pitchFamily="34" charset="0"/>
              </a:rPr>
              <a:t>Un territoire de proximité qui mise sur ses ressources</a:t>
            </a:r>
            <a:endParaRPr lang="fr-FR" sz="3200" b="1" dirty="0">
              <a:latin typeface="Century Gothic" panose="020B0502020202020204" pitchFamily="34" charset="0"/>
            </a:endParaRPr>
          </a:p>
        </p:txBody>
      </p:sp>
      <p:pic>
        <p:nvPicPr>
          <p:cNvPr id="6" name="Picture 2" descr="Communauté de Communes Médullienne">
            <a:extLst>
              <a:ext uri="{FF2B5EF4-FFF2-40B4-BE49-F238E27FC236}">
                <a16:creationId xmlns:a16="http://schemas.microsoft.com/office/drawing/2014/main" id="{E5C36A98-EF79-4BF7-AB78-6C43DAE3ED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224" y="11582185"/>
            <a:ext cx="3339633" cy="977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499872" y="4711664"/>
            <a:ext cx="42611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Century Gothic" panose="020B0502020202020204" pitchFamily="34" charset="0"/>
              </a:rPr>
              <a:t>Un territoire d'épanouissement et de bien vivre</a:t>
            </a:r>
            <a:endParaRPr lang="fr-FR" sz="3200" b="1" dirty="0">
              <a:latin typeface="Century Gothic" panose="020B0502020202020204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1503855" y="6398487"/>
            <a:ext cx="2654808" cy="391597"/>
          </a:xfrm>
          <a:prstGeom prst="roundRect">
            <a:avLst/>
          </a:prstGeom>
          <a:solidFill>
            <a:srgbClr val="92D05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38100" tIns="38100" rIns="38100" bIns="38100" numCol="1" spcCol="3810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Light"/>
                <a:ea typeface="Helvetica Light"/>
                <a:cs typeface="Helvetica Light"/>
                <a:sym typeface="Helvetica Light"/>
              </a:rPr>
              <a:t>SCENARIO OPTIMISTE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6234684" y="6398487"/>
            <a:ext cx="2970276" cy="391597"/>
          </a:xfrm>
          <a:prstGeom prst="roundRect">
            <a:avLst/>
          </a:prstGeom>
          <a:solidFill>
            <a:srgbClr val="C00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38100" tIns="38100" rIns="38100" bIns="38100" numCol="1" spcCol="3810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Light"/>
                <a:ea typeface="Helvetica Light"/>
                <a:cs typeface="Helvetica Light"/>
                <a:sym typeface="Helvetica Light"/>
              </a:rPr>
              <a:t>SCENARIO PESSIMISTE</a:t>
            </a:r>
          </a:p>
        </p:txBody>
      </p:sp>
      <p:sp>
        <p:nvSpPr>
          <p:cNvPr id="10" name="Rectangle 9"/>
          <p:cNvSpPr/>
          <p:nvPr/>
        </p:nvSpPr>
        <p:spPr>
          <a:xfrm>
            <a:off x="2060448" y="9339072"/>
            <a:ext cx="5401056" cy="1341120"/>
          </a:xfrm>
          <a:prstGeom prst="rect">
            <a:avLst/>
          </a:prstGeom>
          <a:noFill/>
          <a:ln>
            <a:solidFill>
              <a:srgbClr val="F5A3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200" b="1" dirty="0" smtClean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endParaRPr lang="fr-FR" sz="3200" b="1" dirty="0" smtClean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3200" b="1" dirty="0" smtClean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Forum des futurs possibles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Jeudi 16 décembre 2021</a:t>
            </a:r>
          </a:p>
          <a:p>
            <a:pPr algn="ctr"/>
            <a:endParaRPr lang="fr-FR" sz="3200" b="1" dirty="0" smtClean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endParaRPr lang="fr-FR" sz="3200" b="1" dirty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 rotWithShape="1">
          <a:blip r:embed="rId4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91"/>
          <a:stretch/>
        </p:blipFill>
        <p:spPr>
          <a:xfrm>
            <a:off x="5416961" y="6336290"/>
            <a:ext cx="610574" cy="515991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 rotWithShape="1">
          <a:blip r:embed="rId4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91"/>
          <a:stretch/>
        </p:blipFill>
        <p:spPr>
          <a:xfrm>
            <a:off x="631973" y="6336290"/>
            <a:ext cx="610574" cy="515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735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rojet de territoire">
            <a:extLst>
              <a:ext uri="{FF2B5EF4-FFF2-40B4-BE49-F238E27FC236}">
                <a16:creationId xmlns:a16="http://schemas.microsoft.com/office/drawing/2014/main" id="{8E956D8D-6598-4FCF-9EF4-DCE3084682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609" b="18400"/>
          <a:stretch/>
        </p:blipFill>
        <p:spPr bwMode="auto">
          <a:xfrm>
            <a:off x="2283927" y="134112"/>
            <a:ext cx="4954098" cy="2865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4870704" y="4690808"/>
            <a:ext cx="43342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latin typeface="Century Gothic" panose="020B0502020202020204" pitchFamily="34" charset="0"/>
              </a:rPr>
              <a:t>U</a:t>
            </a:r>
            <a:r>
              <a:rPr lang="fr-FR" sz="3200" b="1" dirty="0" smtClean="0">
                <a:latin typeface="Century Gothic" panose="020B0502020202020204" pitchFamily="34" charset="0"/>
              </a:rPr>
              <a:t>n territoire de proximité qui mise sur ses ressources</a:t>
            </a:r>
            <a:endParaRPr lang="fr-FR" sz="3200" b="1" dirty="0">
              <a:latin typeface="Century Gothic" panose="020B0502020202020204" pitchFamily="34" charset="0"/>
            </a:endParaRPr>
          </a:p>
        </p:txBody>
      </p:sp>
      <p:pic>
        <p:nvPicPr>
          <p:cNvPr id="6" name="Picture 2" descr="Communauté de Communes Médullienne">
            <a:extLst>
              <a:ext uri="{FF2B5EF4-FFF2-40B4-BE49-F238E27FC236}">
                <a16:creationId xmlns:a16="http://schemas.microsoft.com/office/drawing/2014/main" id="{E5C36A98-EF79-4BF7-AB78-6C43DAE3ED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224" y="11582185"/>
            <a:ext cx="3339633" cy="977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499872" y="4711664"/>
            <a:ext cx="42611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Century Gothic" panose="020B0502020202020204" pitchFamily="34" charset="0"/>
              </a:rPr>
              <a:t>Un territoire d'épanouissement et de bien vivre</a:t>
            </a:r>
            <a:endParaRPr lang="fr-FR" sz="3200" b="1" dirty="0">
              <a:latin typeface="Century Gothic" panose="020B0502020202020204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6258735" y="6398486"/>
            <a:ext cx="2654808" cy="391597"/>
          </a:xfrm>
          <a:prstGeom prst="roundRect">
            <a:avLst/>
          </a:prstGeom>
          <a:solidFill>
            <a:srgbClr val="92D05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38100" tIns="38100" rIns="38100" bIns="38100" numCol="1" spcCol="3810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Light"/>
                <a:ea typeface="Helvetica Light"/>
                <a:cs typeface="Helvetica Light"/>
                <a:sym typeface="Helvetica Light"/>
              </a:rPr>
              <a:t>SCENARIO OPTIMISTE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1398328" y="6398486"/>
            <a:ext cx="2970276" cy="391597"/>
          </a:xfrm>
          <a:prstGeom prst="roundRect">
            <a:avLst/>
          </a:prstGeom>
          <a:solidFill>
            <a:srgbClr val="C00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38100" tIns="38100" rIns="38100" bIns="38100" numCol="1" spcCol="3810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Light"/>
                <a:ea typeface="Helvetica Light"/>
                <a:cs typeface="Helvetica Light"/>
                <a:sym typeface="Helvetica Light"/>
              </a:rPr>
              <a:t>SCENARIO PESSIMISTE</a:t>
            </a:r>
          </a:p>
        </p:txBody>
      </p:sp>
      <p:sp>
        <p:nvSpPr>
          <p:cNvPr id="10" name="Rectangle 9"/>
          <p:cNvSpPr/>
          <p:nvPr/>
        </p:nvSpPr>
        <p:spPr>
          <a:xfrm>
            <a:off x="2060448" y="9339072"/>
            <a:ext cx="5401056" cy="1341120"/>
          </a:xfrm>
          <a:prstGeom prst="rect">
            <a:avLst/>
          </a:prstGeom>
          <a:noFill/>
          <a:ln>
            <a:solidFill>
              <a:srgbClr val="F5A3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200" b="1" dirty="0" smtClean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endParaRPr lang="fr-FR" sz="3200" b="1" dirty="0" smtClean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3200" b="1" dirty="0" smtClean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Forum des futurs possibles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Jeudi 16 décembre 2021</a:t>
            </a:r>
          </a:p>
          <a:p>
            <a:pPr algn="ctr"/>
            <a:endParaRPr lang="fr-FR" sz="3200" b="1" dirty="0" smtClean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endParaRPr lang="fr-FR" sz="3200" b="1" dirty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 rotWithShape="1">
          <a:blip r:embed="rId4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91"/>
          <a:stretch/>
        </p:blipFill>
        <p:spPr>
          <a:xfrm>
            <a:off x="5416961" y="6336290"/>
            <a:ext cx="610574" cy="515991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 rotWithShape="1">
          <a:blip r:embed="rId4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91"/>
          <a:stretch/>
        </p:blipFill>
        <p:spPr>
          <a:xfrm>
            <a:off x="631973" y="6336290"/>
            <a:ext cx="610574" cy="515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098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rojet de territoire">
            <a:extLst>
              <a:ext uri="{FF2B5EF4-FFF2-40B4-BE49-F238E27FC236}">
                <a16:creationId xmlns:a16="http://schemas.microsoft.com/office/drawing/2014/main" id="{8E956D8D-6598-4FCF-9EF4-DCE3084682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609" b="18400"/>
          <a:stretch/>
        </p:blipFill>
        <p:spPr bwMode="auto">
          <a:xfrm>
            <a:off x="2283927" y="134112"/>
            <a:ext cx="4954098" cy="2865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4870704" y="4690808"/>
            <a:ext cx="43342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Century Gothic" panose="020B0502020202020204" pitchFamily="34" charset="0"/>
              </a:rPr>
              <a:t>Un territoire au cadre de vie préservé</a:t>
            </a:r>
            <a:endParaRPr lang="fr-FR" sz="3200" b="1" dirty="0">
              <a:latin typeface="Century Gothic" panose="020B0502020202020204" pitchFamily="34" charset="0"/>
            </a:endParaRPr>
          </a:p>
        </p:txBody>
      </p:sp>
      <p:pic>
        <p:nvPicPr>
          <p:cNvPr id="6" name="Picture 2" descr="Communauté de Communes Médullienne">
            <a:extLst>
              <a:ext uri="{FF2B5EF4-FFF2-40B4-BE49-F238E27FC236}">
                <a16:creationId xmlns:a16="http://schemas.microsoft.com/office/drawing/2014/main" id="{E5C36A98-EF79-4BF7-AB78-6C43DAE3ED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224" y="11582185"/>
            <a:ext cx="3339633" cy="977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499872" y="4711664"/>
            <a:ext cx="42611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Century Gothic" panose="020B0502020202020204" pitchFamily="34" charset="0"/>
              </a:rPr>
              <a:t>Un territoire de solidarités et de coopérations</a:t>
            </a:r>
            <a:endParaRPr lang="fr-FR" sz="3200" b="1" dirty="0">
              <a:latin typeface="Century Gothic" panose="020B0502020202020204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1503855" y="6398487"/>
            <a:ext cx="2654808" cy="391597"/>
          </a:xfrm>
          <a:prstGeom prst="roundRect">
            <a:avLst/>
          </a:prstGeom>
          <a:solidFill>
            <a:srgbClr val="92D05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38100" tIns="38100" rIns="38100" bIns="38100" numCol="1" spcCol="3810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Light"/>
                <a:ea typeface="Helvetica Light"/>
                <a:cs typeface="Helvetica Light"/>
                <a:sym typeface="Helvetica Light"/>
              </a:rPr>
              <a:t>SCENARIO OPTIMISTE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6234684" y="6398487"/>
            <a:ext cx="2970276" cy="391597"/>
          </a:xfrm>
          <a:prstGeom prst="roundRect">
            <a:avLst/>
          </a:prstGeom>
          <a:solidFill>
            <a:srgbClr val="C00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38100" tIns="38100" rIns="38100" bIns="38100" numCol="1" spcCol="3810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Light"/>
                <a:ea typeface="Helvetica Light"/>
                <a:cs typeface="Helvetica Light"/>
                <a:sym typeface="Helvetica Light"/>
              </a:rPr>
              <a:t>SCENARIO PESSIMISTE</a:t>
            </a:r>
          </a:p>
        </p:txBody>
      </p:sp>
      <p:sp>
        <p:nvSpPr>
          <p:cNvPr id="10" name="Rectangle 9"/>
          <p:cNvSpPr/>
          <p:nvPr/>
        </p:nvSpPr>
        <p:spPr>
          <a:xfrm>
            <a:off x="2060448" y="9339072"/>
            <a:ext cx="5401056" cy="1341120"/>
          </a:xfrm>
          <a:prstGeom prst="rect">
            <a:avLst/>
          </a:prstGeom>
          <a:noFill/>
          <a:ln>
            <a:solidFill>
              <a:srgbClr val="F5A3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200" b="1" dirty="0" smtClean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endParaRPr lang="fr-FR" sz="3200" b="1" dirty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3200" b="1" dirty="0" smtClean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Forum des futurs possibles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Jeudi 16 décembre 2021</a:t>
            </a:r>
          </a:p>
          <a:p>
            <a:pPr algn="ctr"/>
            <a:endParaRPr lang="fr-FR" sz="3200" b="1" dirty="0" smtClean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endParaRPr lang="fr-FR" sz="3200" b="1" dirty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 rotWithShape="1">
          <a:blip r:embed="rId4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91"/>
          <a:stretch/>
        </p:blipFill>
        <p:spPr>
          <a:xfrm>
            <a:off x="5416961" y="6336290"/>
            <a:ext cx="610574" cy="515991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 rotWithShape="1">
          <a:blip r:embed="rId4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91"/>
          <a:stretch/>
        </p:blipFill>
        <p:spPr>
          <a:xfrm>
            <a:off x="631973" y="6336290"/>
            <a:ext cx="610574" cy="515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3499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270</Words>
  <Application>Microsoft Office PowerPoint</Application>
  <PresentationFormat>A3 (297 x 420 mm)</PresentationFormat>
  <Paragraphs>82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Helvetica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Amélie Pillet</dc:creator>
  <cp:lastModifiedBy>Amélie Pillet</cp:lastModifiedBy>
  <cp:revision>4</cp:revision>
  <dcterms:created xsi:type="dcterms:W3CDTF">2021-12-14T13:15:23Z</dcterms:created>
  <dcterms:modified xsi:type="dcterms:W3CDTF">2021-12-14T14:07:15Z</dcterms:modified>
</cp:coreProperties>
</file>