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294" r:id="rId3"/>
    <p:sldId id="258" r:id="rId4"/>
    <p:sldId id="259" r:id="rId5"/>
    <p:sldId id="284" r:id="rId6"/>
    <p:sldId id="314" r:id="rId7"/>
    <p:sldId id="315" r:id="rId8"/>
    <p:sldId id="289" r:id="rId9"/>
    <p:sldId id="260" r:id="rId10"/>
    <p:sldId id="261" r:id="rId11"/>
    <p:sldId id="262" r:id="rId12"/>
    <p:sldId id="264" r:id="rId13"/>
    <p:sldId id="263" r:id="rId14"/>
    <p:sldId id="265" r:id="rId15"/>
    <p:sldId id="266" r:id="rId16"/>
    <p:sldId id="295" r:id="rId17"/>
    <p:sldId id="267" r:id="rId18"/>
    <p:sldId id="268" r:id="rId19"/>
    <p:sldId id="270" r:id="rId20"/>
    <p:sldId id="271" r:id="rId21"/>
    <p:sldId id="272" r:id="rId22"/>
    <p:sldId id="273" r:id="rId23"/>
    <p:sldId id="274" r:id="rId24"/>
    <p:sldId id="275" r:id="rId25"/>
    <p:sldId id="276" r:id="rId26"/>
    <p:sldId id="277" r:id="rId27"/>
    <p:sldId id="278" r:id="rId28"/>
    <p:sldId id="279" r:id="rId29"/>
    <p:sldId id="290" r:id="rId30"/>
    <p:sldId id="280" r:id="rId31"/>
    <p:sldId id="281" r:id="rId32"/>
    <p:sldId id="282" r:id="rId33"/>
    <p:sldId id="317" r:id="rId34"/>
    <p:sldId id="288"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8" r:id="rId53"/>
    <p:sldId id="316" r:id="rId54"/>
    <p:sldId id="320" r:id="rId55"/>
    <p:sldId id="321" r:id="rId56"/>
    <p:sldId id="293" r:id="rId57"/>
    <p:sldId id="287" r:id="rId58"/>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70023" autoAdjust="0"/>
  </p:normalViewPr>
  <p:slideViewPr>
    <p:cSldViewPr snapToGrid="0">
      <p:cViewPr varScale="1">
        <p:scale>
          <a:sx n="76" d="100"/>
          <a:sy n="76" d="100"/>
        </p:scale>
        <p:origin x="198" y="90"/>
      </p:cViewPr>
      <p:guideLst/>
    </p:cSldViewPr>
  </p:slideViewPr>
  <p:notesTextViewPr>
    <p:cViewPr>
      <p:scale>
        <a:sx n="1" d="1"/>
        <a:sy n="1" d="1"/>
      </p:scale>
      <p:origin x="0" y="0"/>
    </p:cViewPr>
  </p:notesTextViewPr>
  <p:notesViewPr>
    <p:cSldViewPr snapToGrid="0">
      <p:cViewPr varScale="1">
        <p:scale>
          <a:sx n="77" d="100"/>
          <a:sy n="77" d="100"/>
        </p:scale>
        <p:origin x="208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syno0005\0-MEDULLIENNE\DECHETS%20(&amp;)\PLAN%20LOCAL%20DE%20PREVENTION%20DES%20DECHETS\Projet%20de%20PLPD%20-%20Donn&#233;es%20statistiqu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I:\Doccuments%20de%20travail\Budge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10.0.0.249\0-MEDULLIENNE\DECHETS%20(&amp;)\PREVENTION\Actions\synth&#232;se%20cout%20et%20jours%20V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sz="1200"/>
              <a:t>Comparaison de la pyramide des âges </a:t>
            </a:r>
          </a:p>
          <a:p>
            <a:pPr algn="ctr">
              <a:defRPr sz="1400" b="0" i="0" u="none" strike="noStrike" kern="1200" spc="0" baseline="0">
                <a:solidFill>
                  <a:schemeClr val="tx1">
                    <a:lumMod val="65000"/>
                    <a:lumOff val="35000"/>
                  </a:schemeClr>
                </a:solidFill>
                <a:latin typeface="+mn-lt"/>
                <a:ea typeface="+mn-ea"/>
                <a:cs typeface="+mn-cs"/>
              </a:defRPr>
            </a:pPr>
            <a:r>
              <a:rPr lang="fr-FR" sz="1200"/>
              <a:t>Gironde - CDC Médullienne</a:t>
            </a:r>
          </a:p>
        </c:rich>
      </c:tx>
      <c:layout/>
      <c:overlay val="0"/>
      <c:spPr>
        <a:noFill/>
        <a:ln>
          <a:noFill/>
        </a:ln>
        <a:effectLst/>
      </c:spPr>
    </c:title>
    <c:autoTitleDeleted val="0"/>
    <c:plotArea>
      <c:layout/>
      <c:barChart>
        <c:barDir val="col"/>
        <c:grouping val="clustered"/>
        <c:varyColors val="0"/>
        <c:ser>
          <c:idx val="0"/>
          <c:order val="0"/>
          <c:tx>
            <c:strRef>
              <c:f>'Compraraison Ages avec CD33'!$F$8</c:f>
              <c:strCache>
                <c:ptCount val="1"/>
                <c:pt idx="0">
                  <c:v>La Gironde</c:v>
                </c:pt>
              </c:strCache>
            </c:strRef>
          </c:tx>
          <c:spPr>
            <a:solidFill>
              <a:schemeClr val="accent1"/>
            </a:solidFill>
            <a:ln>
              <a:noFill/>
            </a:ln>
            <a:effectLst/>
          </c:spPr>
          <c:invertIfNegative val="0"/>
          <c:cat>
            <c:strRef>
              <c:f>'Compraraison Ages avec CD33'!$G$7:$L$7</c:f>
              <c:strCache>
                <c:ptCount val="6"/>
                <c:pt idx="0">
                  <c:v>0 à 14 ans</c:v>
                </c:pt>
                <c:pt idx="1">
                  <c:v>15 à 29 ans</c:v>
                </c:pt>
                <c:pt idx="2">
                  <c:v>30 à 44 ans</c:v>
                </c:pt>
                <c:pt idx="3">
                  <c:v>45 à 59 ans</c:v>
                </c:pt>
                <c:pt idx="4">
                  <c:v>60 à 74 ans</c:v>
                </c:pt>
                <c:pt idx="5">
                  <c:v>75 ans ou plus</c:v>
                </c:pt>
              </c:strCache>
            </c:strRef>
          </c:cat>
          <c:val>
            <c:numRef>
              <c:f>'Compraraison Ages avec CD33'!$G$8:$L$8</c:f>
              <c:numCache>
                <c:formatCode>0.00%</c:formatCode>
                <c:ptCount val="6"/>
                <c:pt idx="0">
                  <c:v>0.17300000000000001</c:v>
                </c:pt>
                <c:pt idx="1">
                  <c:v>0.19100000000000006</c:v>
                </c:pt>
                <c:pt idx="2">
                  <c:v>0.20100000000000001</c:v>
                </c:pt>
                <c:pt idx="3">
                  <c:v>0.19700000000000006</c:v>
                </c:pt>
                <c:pt idx="4">
                  <c:v>0.14700000000000016</c:v>
                </c:pt>
                <c:pt idx="5" formatCode="0%">
                  <c:v>9.0000000000000066E-2</c:v>
                </c:pt>
              </c:numCache>
            </c:numRef>
          </c:val>
          <c:extLst xmlns:c16r2="http://schemas.microsoft.com/office/drawing/2015/06/chart">
            <c:ext xmlns:c16="http://schemas.microsoft.com/office/drawing/2014/chart" uri="{C3380CC4-5D6E-409C-BE32-E72D297353CC}">
              <c16:uniqueId val="{00000000-5FA2-4FD7-9150-C52B867BD925}"/>
            </c:ext>
          </c:extLst>
        </c:ser>
        <c:ser>
          <c:idx val="1"/>
          <c:order val="1"/>
          <c:tx>
            <c:strRef>
              <c:f>'Compraraison Ages avec CD33'!$F$9</c:f>
              <c:strCache>
                <c:ptCount val="1"/>
                <c:pt idx="0">
                  <c:v>La CDC Médullienne</c:v>
                </c:pt>
              </c:strCache>
            </c:strRef>
          </c:tx>
          <c:spPr>
            <a:solidFill>
              <a:schemeClr val="accent2"/>
            </a:solidFill>
            <a:ln>
              <a:noFill/>
            </a:ln>
            <a:effectLst/>
          </c:spPr>
          <c:invertIfNegative val="0"/>
          <c:cat>
            <c:strRef>
              <c:f>'Compraraison Ages avec CD33'!$G$7:$L$7</c:f>
              <c:strCache>
                <c:ptCount val="6"/>
                <c:pt idx="0">
                  <c:v>0 à 14 ans</c:v>
                </c:pt>
                <c:pt idx="1">
                  <c:v>15 à 29 ans</c:v>
                </c:pt>
                <c:pt idx="2">
                  <c:v>30 à 44 ans</c:v>
                </c:pt>
                <c:pt idx="3">
                  <c:v>45 à 59 ans</c:v>
                </c:pt>
                <c:pt idx="4">
                  <c:v>60 à 74 ans</c:v>
                </c:pt>
                <c:pt idx="5">
                  <c:v>75 ans ou plus</c:v>
                </c:pt>
              </c:strCache>
            </c:strRef>
          </c:cat>
          <c:val>
            <c:numRef>
              <c:f>'Compraraison Ages avec CD33'!$G$9:$L$9</c:f>
              <c:numCache>
                <c:formatCode>0.00%</c:formatCode>
                <c:ptCount val="6"/>
                <c:pt idx="0">
                  <c:v>0.22500000000000006</c:v>
                </c:pt>
                <c:pt idx="1">
                  <c:v>0.14200000000000004</c:v>
                </c:pt>
                <c:pt idx="2">
                  <c:v>0.254</c:v>
                </c:pt>
                <c:pt idx="3">
                  <c:v>0.19200000000000006</c:v>
                </c:pt>
                <c:pt idx="4">
                  <c:v>0.129</c:v>
                </c:pt>
                <c:pt idx="5">
                  <c:v>5.8000000000000031E-2</c:v>
                </c:pt>
              </c:numCache>
            </c:numRef>
          </c:val>
          <c:extLst xmlns:c16r2="http://schemas.microsoft.com/office/drawing/2015/06/chart">
            <c:ext xmlns:c16="http://schemas.microsoft.com/office/drawing/2014/chart" uri="{C3380CC4-5D6E-409C-BE32-E72D297353CC}">
              <c16:uniqueId val="{00000001-5FA2-4FD7-9150-C52B867BD925}"/>
            </c:ext>
          </c:extLst>
        </c:ser>
        <c:dLbls>
          <c:showLegendKey val="0"/>
          <c:showVal val="0"/>
          <c:showCatName val="0"/>
          <c:showSerName val="0"/>
          <c:showPercent val="0"/>
          <c:showBubbleSize val="0"/>
        </c:dLbls>
        <c:gapWidth val="219"/>
        <c:overlap val="-27"/>
        <c:axId val="85232688"/>
        <c:axId val="84839936"/>
      </c:barChart>
      <c:catAx>
        <c:axId val="8523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4839936"/>
        <c:crosses val="autoZero"/>
        <c:auto val="1"/>
        <c:lblAlgn val="ctr"/>
        <c:lblOffset val="100"/>
        <c:noMultiLvlLbl val="0"/>
      </c:catAx>
      <c:valAx>
        <c:axId val="848399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232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sz="1200"/>
              <a:t>Recettes du budget des ordures ménagères </a:t>
            </a:r>
          </a:p>
        </c:rich>
      </c:tx>
      <c:layout>
        <c:manualLayout>
          <c:xMode val="edge"/>
          <c:yMode val="edge"/>
          <c:x val="0.20303299495875968"/>
          <c:y val="0"/>
        </c:manualLayout>
      </c:layout>
      <c:overlay val="0"/>
      <c:spPr>
        <a:noFill/>
        <a:ln>
          <a:noFill/>
        </a:ln>
        <a:effectLst/>
      </c:spPr>
    </c:title>
    <c:autoTitleDeleted val="0"/>
    <c:plotArea>
      <c:layout/>
      <c:pieChart>
        <c:varyColors val="1"/>
        <c:ser>
          <c:idx val="0"/>
          <c:order val="0"/>
          <c:dPt>
            <c:idx val="0"/>
            <c:bubble3D val="0"/>
            <c:explosion val="7"/>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1ED-4B29-ADC8-B4B0080AC3AC}"/>
              </c:ext>
            </c:extLst>
          </c:dPt>
          <c:dPt>
            <c:idx val="1"/>
            <c:bubble3D val="0"/>
            <c:explosion val="1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1ED-4B29-ADC8-B4B0080AC3AC}"/>
              </c:ext>
            </c:extLst>
          </c:dPt>
          <c:dPt>
            <c:idx val="2"/>
            <c:bubble3D val="0"/>
            <c:explosion val="9"/>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1ED-4B29-ADC8-B4B0080AC3AC}"/>
              </c:ext>
            </c:extLst>
          </c:dPt>
          <c:dPt>
            <c:idx val="3"/>
            <c:bubble3D val="0"/>
            <c:explosion val="14"/>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1ED-4B29-ADC8-B4B0080AC3AC}"/>
              </c:ext>
            </c:extLst>
          </c:dPt>
          <c:dPt>
            <c:idx val="4"/>
            <c:bubble3D val="0"/>
            <c:explosion val="1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11ED-4B29-ADC8-B4B0080AC3AC}"/>
              </c:ext>
            </c:extLst>
          </c:dPt>
          <c:dPt>
            <c:idx val="5"/>
            <c:bubble3D val="0"/>
            <c:explosion val="6"/>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11ED-4B29-ADC8-B4B0080AC3AC}"/>
              </c:ext>
            </c:extLst>
          </c:dPt>
          <c:dLbls>
            <c:dLbl>
              <c:idx val="0"/>
              <c:layout>
                <c:manualLayout>
                  <c:x val="-9.4013666029535509E-2"/>
                  <c:y val="0.1428411841370325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1ED-4B29-ADC8-B4B0080AC3AC}"/>
                </c:ext>
                <c:ext xmlns:c15="http://schemas.microsoft.com/office/drawing/2012/chart" uri="{CE6537A1-D6FC-4f65-9D91-7224C49458BB}">
                  <c15:layout/>
                </c:ext>
              </c:extLst>
            </c:dLbl>
            <c:dLbl>
              <c:idx val="1"/>
              <c:layout>
                <c:manualLayout>
                  <c:x val="3.8538691995160433E-2"/>
                  <c:y val="3.0812324929971983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4BA22FF8-74A9-4E10-B7EA-BCD29966A67D}" type="CATEGORYNAME">
                      <a:rPr lang="en-US" sz="1200"/>
                      <a:pPr>
                        <a:defRPr sz="1200" b="1" i="0" u="none" strike="noStrike" kern="1200" spc="0" baseline="0">
                          <a:solidFill>
                            <a:schemeClr val="accent1"/>
                          </a:solidFill>
                          <a:latin typeface="+mn-lt"/>
                          <a:ea typeface="+mn-ea"/>
                          <a:cs typeface="+mn-cs"/>
                        </a:defRPr>
                      </a:pPr>
                      <a:t>[NOM DE CATÉGORIE]</a:t>
                    </a:fld>
                    <a:r>
                      <a:rPr lang="en-US" sz="1200" baseline="0" dirty="0"/>
                      <a:t>
0,30%</a:t>
                    </a:r>
                  </a:p>
                </c:rich>
              </c:tx>
              <c:spPr>
                <a:noFill/>
                <a:ln>
                  <a:noFill/>
                </a:ln>
                <a:effectLst/>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1ED-4B29-ADC8-B4B0080AC3AC}"/>
                </c:ext>
                <c:ext xmlns:c15="http://schemas.microsoft.com/office/drawing/2012/chart" uri="{CE6537A1-D6FC-4f65-9D91-7224C49458BB}">
                  <c15:layout>
                    <c:manualLayout>
                      <c:w val="0.16487795728039087"/>
                      <c:h val="0.13899500347472848"/>
                    </c:manualLayout>
                  </c15:layout>
                  <c15:dlblFieldTable/>
                  <c15:showDataLabelsRange val="0"/>
                </c:ext>
              </c:extLst>
            </c:dLbl>
            <c:dLbl>
              <c:idx val="2"/>
              <c:layout>
                <c:manualLayout>
                  <c:x val="1.2819585759332645E-2"/>
                  <c:y val="9.559916338582696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1ED-4B29-ADC8-B4B0080AC3AC}"/>
                </c:ext>
                <c:ext xmlns:c15="http://schemas.microsoft.com/office/drawing/2012/chart" uri="{CE6537A1-D6FC-4f65-9D91-7224C49458BB}">
                  <c15:layout>
                    <c:manualLayout>
                      <c:w val="0.20228357815536921"/>
                      <c:h val="0.18222429036761284"/>
                    </c:manualLayout>
                  </c15:layout>
                </c:ext>
              </c:extLst>
            </c:dLbl>
            <c:dLbl>
              <c:idx val="3"/>
              <c:layout>
                <c:manualLayout>
                  <c:x val="-1.4567438655183858E-16"/>
                  <c:y val="0.12641147883858261"/>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11ED-4B29-ADC8-B4B0080AC3AC}"/>
                </c:ext>
                <c:ext xmlns:c15="http://schemas.microsoft.com/office/drawing/2012/chart" uri="{CE6537A1-D6FC-4f65-9D91-7224C49458BB}">
                  <c15:layout/>
                </c:ext>
              </c:extLst>
            </c:dLbl>
            <c:dLbl>
              <c:idx val="4"/>
              <c:layout>
                <c:manualLayout>
                  <c:x val="0.2823197261710938"/>
                  <c:y val="-0.1578507801536404"/>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11ED-4B29-ADC8-B4B0080AC3AC}"/>
                </c:ext>
                <c:ext xmlns:c15="http://schemas.microsoft.com/office/drawing/2012/chart" uri="{CE6537A1-D6FC-4f65-9D91-7224C49458BB}">
                  <c15:layout>
                    <c:manualLayout>
                      <c:w val="0.31779420063959579"/>
                      <c:h val="0.22279638243878983"/>
                    </c:manualLayout>
                  </c15:layout>
                </c:ext>
              </c:extLst>
            </c:dLbl>
            <c:dLbl>
              <c:idx val="5"/>
              <c:layout>
                <c:manualLayout>
                  <c:x val="6.5043334965182303E-2"/>
                  <c:y val="3.570616029647848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6"/>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11ED-4B29-ADC8-B4B0080AC3AC}"/>
                </c:ext>
                <c:ext xmlns:c15="http://schemas.microsoft.com/office/drawing/2012/chart" uri="{CE6537A1-D6FC-4f65-9D91-7224C49458BB}">
                  <c15:layout>
                    <c:manualLayout>
                      <c:w val="0.36947842959218785"/>
                      <c:h val="0.12614404860163286"/>
                    </c:manualLayout>
                  </c15:layout>
                </c:ext>
              </c:extLst>
            </c:dLbl>
            <c:spPr>
              <a:noFill/>
              <a:ln>
                <a:noFill/>
              </a:ln>
              <a:effectLst/>
            </c:spPr>
            <c:txPr>
              <a:bodyPr wrap="square" lIns="38100" tIns="19050" rIns="38100" bIns="19050" anchor="ctr">
                <a:spAutoFit/>
              </a:bodyPr>
              <a:lstStyle/>
              <a:p>
                <a:pPr>
                  <a:defRPr sz="1200"/>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Feuil2!$B$16:$B$21</c:f>
              <c:strCache>
                <c:ptCount val="6"/>
                <c:pt idx="0">
                  <c:v>Autres  </c:v>
                </c:pt>
                <c:pt idx="1">
                  <c:v>Cartes propass</c:v>
                </c:pt>
                <c:pt idx="2">
                  <c:v>Eco emballage, Eco folio</c:v>
                </c:pt>
                <c:pt idx="3">
                  <c:v>Rachat sélectif</c:v>
                </c:pt>
                <c:pt idx="4">
                  <c:v>Taxe D'enlèvement des Ordures Ménagères </c:v>
                </c:pt>
                <c:pt idx="5">
                  <c:v>Redevance spéciale </c:v>
                </c:pt>
              </c:strCache>
            </c:strRef>
          </c:cat>
          <c:val>
            <c:numRef>
              <c:f>Feuil2!$C$16:$C$21</c:f>
              <c:numCache>
                <c:formatCode>_("€"* #,##0.00_);_("€"* \(#,##0.00\);_("€"* "-"??_);_(@_)</c:formatCode>
                <c:ptCount val="6"/>
                <c:pt idx="0">
                  <c:v>335900.09</c:v>
                </c:pt>
                <c:pt idx="1">
                  <c:v>9375</c:v>
                </c:pt>
                <c:pt idx="2">
                  <c:v>245432.91</c:v>
                </c:pt>
                <c:pt idx="3">
                  <c:v>96284.620000000024</c:v>
                </c:pt>
                <c:pt idx="4">
                  <c:v>2303743</c:v>
                </c:pt>
                <c:pt idx="5">
                  <c:v>266994.02</c:v>
                </c:pt>
              </c:numCache>
            </c:numRef>
          </c:val>
          <c:extLst xmlns:c16r2="http://schemas.microsoft.com/office/drawing/2015/06/chart">
            <c:ext xmlns:c16="http://schemas.microsoft.com/office/drawing/2014/chart" uri="{C3380CC4-5D6E-409C-BE32-E72D297353CC}">
              <c16:uniqueId val="{0000000C-11ED-4B29-ADC8-B4B0080AC3A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C00000"/>
            </a:solidFill>
          </c:spPr>
          <c:dPt>
            <c:idx val="0"/>
            <c:bubble3D val="0"/>
            <c:explosion val="12"/>
            <c:spPr>
              <a:solidFill>
                <a:srgbClr val="C0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3360-4D46-9A91-08919C53B4F2}"/>
              </c:ext>
            </c:extLst>
          </c:dPt>
          <c:dPt>
            <c:idx val="1"/>
            <c:bubble3D val="0"/>
            <c:spPr>
              <a:solidFill>
                <a:schemeClr val="accent2">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3360-4D46-9A91-08919C53B4F2}"/>
              </c:ext>
            </c:extLst>
          </c:dPt>
          <c:dLbls>
            <c:dLbl>
              <c:idx val="0"/>
              <c:layout>
                <c:manualLayout>
                  <c:x val="-0.1775130910290571"/>
                  <c:y val="0.21111841813342447"/>
                </c:manualLayout>
              </c:layout>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lt1"/>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360-4D46-9A91-08919C53B4F2}"/>
                </c:ext>
                <c:ext xmlns:c15="http://schemas.microsoft.com/office/drawing/2012/chart" uri="{CE6537A1-D6FC-4f65-9D91-7224C49458BB}">
                  <c15:layout>
                    <c:manualLayout>
                      <c:w val="0.15183239961758349"/>
                      <c:h val="0.2661389716171853"/>
                    </c:manualLayout>
                  </c15:layout>
                </c:ext>
              </c:extLst>
            </c:dLbl>
            <c:dLbl>
              <c:idx val="1"/>
              <c:layout>
                <c:manualLayout>
                  <c:x val="0.23718874121747144"/>
                  <c:y val="-8.1897536562154177E-2"/>
                </c:manualLayout>
              </c:layout>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lt1"/>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3360-4D46-9A91-08919C53B4F2}"/>
                </c:ext>
                <c:ext xmlns:c15="http://schemas.microsoft.com/office/drawing/2012/chart" uri="{CE6537A1-D6FC-4f65-9D91-7224C49458BB}">
                  <c15:layout>
                    <c:manualLayout>
                      <c:w val="0.28456712917426052"/>
                      <c:h val="0.65169742569851041"/>
                    </c:manualLayout>
                  </c15:layout>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'[synthèse cout et jours V3.xlsx]DOB 2017'!$F$15:$F$16</c:f>
              <c:strCache>
                <c:ptCount val="2"/>
                <c:pt idx="0">
                  <c:v>Reste à charge</c:v>
                </c:pt>
                <c:pt idx="1">
                  <c:v>Co-financement (crowdfunding, ADEME, Région, Mécénat…)</c:v>
                </c:pt>
              </c:strCache>
            </c:strRef>
          </c:cat>
          <c:val>
            <c:numRef>
              <c:f>'[synthèse cout et jours V3.xlsx]DOB 2017'!$G$15:$G$16</c:f>
              <c:numCache>
                <c:formatCode>#,##0</c:formatCode>
                <c:ptCount val="2"/>
                <c:pt idx="0">
                  <c:v>118448</c:v>
                </c:pt>
                <c:pt idx="1">
                  <c:v>257265</c:v>
                </c:pt>
              </c:numCache>
            </c:numRef>
          </c:val>
          <c:extLst xmlns:c16r2="http://schemas.microsoft.com/office/drawing/2015/06/chart">
            <c:ext xmlns:c16="http://schemas.microsoft.com/office/drawing/2014/chart" uri="{C3380CC4-5D6E-409C-BE32-E72D297353CC}">
              <c16:uniqueId val="{00000004-3360-4D46-9A91-08919C53B4F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DD391-404E-4436-8EB4-E196862BD66F}" type="doc">
      <dgm:prSet loTypeId="urn:microsoft.com/office/officeart/2005/8/layout/process1" loCatId="process" qsTypeId="urn:microsoft.com/office/officeart/2005/8/quickstyle/simple5" qsCatId="simple" csTypeId="urn:microsoft.com/office/officeart/2005/8/colors/colorful4" csCatId="colorful" phldr="1"/>
      <dgm:spPr/>
    </dgm:pt>
    <dgm:pt modelId="{7B14389A-9299-4C04-8CE4-B02EEDA25C2D}">
      <dgm:prSet phldrT="[Texte]" custT="1"/>
      <dgm:spPr>
        <a:solidFill>
          <a:srgbClr val="92D050"/>
        </a:solidFill>
      </dgm:spPr>
      <dgm:t>
        <a:bodyPr/>
        <a:lstStyle/>
        <a:p>
          <a:r>
            <a:rPr lang="fr-FR" sz="1100" b="1" dirty="0"/>
            <a:t>2. préparer les déchets en vue de leur réemploi</a:t>
          </a:r>
        </a:p>
      </dgm:t>
    </dgm:pt>
    <dgm:pt modelId="{8ABA4B8C-75B4-458F-AD11-CC4ED59E9815}" type="parTrans" cxnId="{13E06478-4326-4B2C-A49B-A7E8258EB2D6}">
      <dgm:prSet/>
      <dgm:spPr/>
      <dgm:t>
        <a:bodyPr/>
        <a:lstStyle/>
        <a:p>
          <a:endParaRPr lang="fr-FR"/>
        </a:p>
      </dgm:t>
    </dgm:pt>
    <dgm:pt modelId="{5BC286ED-5BA3-4FF0-8E48-F37B532350E6}" type="sibTrans" cxnId="{13E06478-4326-4B2C-A49B-A7E8258EB2D6}">
      <dgm:prSet/>
      <dgm:spPr>
        <a:solidFill>
          <a:srgbClr val="FF0000"/>
        </a:solidFill>
      </dgm:spPr>
      <dgm:t>
        <a:bodyPr/>
        <a:lstStyle/>
        <a:p>
          <a:endParaRPr lang="fr-FR"/>
        </a:p>
      </dgm:t>
    </dgm:pt>
    <dgm:pt modelId="{53E28C6E-AA29-4734-9B41-7AE42931F8C2}">
      <dgm:prSet custT="1"/>
      <dgm:spPr>
        <a:solidFill>
          <a:srgbClr val="FFC000"/>
        </a:solidFill>
      </dgm:spPr>
      <dgm:t>
        <a:bodyPr/>
        <a:lstStyle/>
        <a:p>
          <a:r>
            <a:rPr lang="fr-FR" sz="1100" b="1"/>
            <a:t>3. recycler les déchets</a:t>
          </a:r>
        </a:p>
      </dgm:t>
    </dgm:pt>
    <dgm:pt modelId="{DB02AD63-730C-43D5-8E2F-ADE074AB0338}" type="parTrans" cxnId="{B68FA70F-ED67-42F4-9D07-0D092269404C}">
      <dgm:prSet/>
      <dgm:spPr/>
      <dgm:t>
        <a:bodyPr/>
        <a:lstStyle/>
        <a:p>
          <a:endParaRPr lang="fr-FR"/>
        </a:p>
      </dgm:t>
    </dgm:pt>
    <dgm:pt modelId="{DF4B3744-CD57-4D72-8419-2EF928EBAEB1}" type="sibTrans" cxnId="{B68FA70F-ED67-42F4-9D07-0D092269404C}">
      <dgm:prSet/>
      <dgm:spPr>
        <a:solidFill>
          <a:srgbClr val="FF0000"/>
        </a:solidFill>
      </dgm:spPr>
      <dgm:t>
        <a:bodyPr/>
        <a:lstStyle/>
        <a:p>
          <a:endParaRPr lang="fr-FR"/>
        </a:p>
      </dgm:t>
    </dgm:pt>
    <dgm:pt modelId="{BC300A92-8E42-4253-9600-AFE8A72302F8}">
      <dgm:prSet custT="1"/>
      <dgm:spPr>
        <a:solidFill>
          <a:schemeClr val="accent4">
            <a:lumMod val="60000"/>
            <a:lumOff val="40000"/>
          </a:schemeClr>
        </a:solidFill>
      </dgm:spPr>
      <dgm:t>
        <a:bodyPr/>
        <a:lstStyle/>
        <a:p>
          <a:r>
            <a:rPr lang="fr-FR" sz="1100" b="1"/>
            <a:t>4. valoriser les déchets</a:t>
          </a:r>
        </a:p>
      </dgm:t>
    </dgm:pt>
    <dgm:pt modelId="{680C3CFD-7958-48AC-9BA8-67818F59890A}" type="parTrans" cxnId="{C8285952-F636-4AE3-A1E6-E244D485803D}">
      <dgm:prSet/>
      <dgm:spPr/>
      <dgm:t>
        <a:bodyPr/>
        <a:lstStyle/>
        <a:p>
          <a:endParaRPr lang="fr-FR"/>
        </a:p>
      </dgm:t>
    </dgm:pt>
    <dgm:pt modelId="{2C1FE702-F1A6-4486-9E17-C45D905988F2}" type="sibTrans" cxnId="{C8285952-F636-4AE3-A1E6-E244D485803D}">
      <dgm:prSet/>
      <dgm:spPr>
        <a:solidFill>
          <a:srgbClr val="FF0000"/>
        </a:solidFill>
      </dgm:spPr>
      <dgm:t>
        <a:bodyPr/>
        <a:lstStyle/>
        <a:p>
          <a:endParaRPr lang="fr-FR"/>
        </a:p>
      </dgm:t>
    </dgm:pt>
    <dgm:pt modelId="{4D6E49ED-BB24-459E-BDE1-ACE6E9BA3240}">
      <dgm:prSet custT="1"/>
      <dgm:spPr>
        <a:solidFill>
          <a:schemeClr val="bg1">
            <a:lumMod val="65000"/>
          </a:schemeClr>
        </a:solidFill>
      </dgm:spPr>
      <dgm:t>
        <a:bodyPr/>
        <a:lstStyle/>
        <a:p>
          <a:r>
            <a:rPr lang="fr-FR" sz="1100" b="1"/>
            <a:t>5. éliminer les déchets de manière sûre et dans des conditions respectueuses de l’environnement.</a:t>
          </a:r>
        </a:p>
      </dgm:t>
    </dgm:pt>
    <dgm:pt modelId="{568E0FC8-D94F-4407-8CFC-9749171B5A0E}" type="parTrans" cxnId="{B229E15C-2965-4A1D-B20C-77E30CEA7C41}">
      <dgm:prSet/>
      <dgm:spPr/>
      <dgm:t>
        <a:bodyPr/>
        <a:lstStyle/>
        <a:p>
          <a:endParaRPr lang="fr-FR"/>
        </a:p>
      </dgm:t>
    </dgm:pt>
    <dgm:pt modelId="{617D753E-0DA4-4996-B004-5580E76694BD}" type="sibTrans" cxnId="{B229E15C-2965-4A1D-B20C-77E30CEA7C41}">
      <dgm:prSet/>
      <dgm:spPr/>
      <dgm:t>
        <a:bodyPr/>
        <a:lstStyle/>
        <a:p>
          <a:endParaRPr lang="fr-FR"/>
        </a:p>
      </dgm:t>
    </dgm:pt>
    <dgm:pt modelId="{D6B8DC2C-1B0C-4CA7-9E73-D3DC8E1784B3}">
      <dgm:prSet phldrT="[Texte]" custT="1"/>
      <dgm:spPr>
        <a:solidFill>
          <a:srgbClr val="00B050"/>
        </a:solidFill>
      </dgm:spPr>
      <dgm:t>
        <a:bodyPr/>
        <a:lstStyle/>
        <a:p>
          <a:r>
            <a:rPr lang="fr-FR" sz="1100" b="1" dirty="0"/>
            <a:t>1. prévenir </a:t>
          </a:r>
        </a:p>
        <a:p>
          <a:r>
            <a:rPr lang="fr-FR" sz="1100" b="1" dirty="0"/>
            <a:t>la production </a:t>
          </a:r>
        </a:p>
        <a:p>
          <a:r>
            <a:rPr lang="fr-FR" sz="1100" b="1" dirty="0"/>
            <a:t>de déchets</a:t>
          </a:r>
        </a:p>
      </dgm:t>
    </dgm:pt>
    <dgm:pt modelId="{84582C36-055F-4CB8-8FF7-45540D2AF769}" type="parTrans" cxnId="{F127AC3A-44FB-45E5-8600-348A88D5DDDD}">
      <dgm:prSet/>
      <dgm:spPr/>
      <dgm:t>
        <a:bodyPr/>
        <a:lstStyle/>
        <a:p>
          <a:endParaRPr lang="fr-FR"/>
        </a:p>
      </dgm:t>
    </dgm:pt>
    <dgm:pt modelId="{078410B6-A870-4BF7-BFA7-9A04D18E6261}" type="sibTrans" cxnId="{F127AC3A-44FB-45E5-8600-348A88D5DDDD}">
      <dgm:prSet/>
      <dgm:spPr>
        <a:solidFill>
          <a:srgbClr val="FF0000"/>
        </a:solidFill>
      </dgm:spPr>
      <dgm:t>
        <a:bodyPr/>
        <a:lstStyle/>
        <a:p>
          <a:endParaRPr lang="fr-FR"/>
        </a:p>
      </dgm:t>
    </dgm:pt>
    <dgm:pt modelId="{FA0BE397-498D-43AF-9C5A-EC7522AAB054}" type="pres">
      <dgm:prSet presAssocID="{662DD391-404E-4436-8EB4-E196862BD66F}" presName="Name0" presStyleCnt="0">
        <dgm:presLayoutVars>
          <dgm:dir/>
          <dgm:resizeHandles val="exact"/>
        </dgm:presLayoutVars>
      </dgm:prSet>
      <dgm:spPr/>
    </dgm:pt>
    <dgm:pt modelId="{8C853466-EE97-4ED6-BC7B-783712AAB05B}" type="pres">
      <dgm:prSet presAssocID="{D6B8DC2C-1B0C-4CA7-9E73-D3DC8E1784B3}" presName="node" presStyleLbl="node1" presStyleIdx="0" presStyleCnt="5" custScaleX="161450" custScaleY="90124">
        <dgm:presLayoutVars>
          <dgm:bulletEnabled val="1"/>
        </dgm:presLayoutVars>
      </dgm:prSet>
      <dgm:spPr/>
      <dgm:t>
        <a:bodyPr/>
        <a:lstStyle/>
        <a:p>
          <a:endParaRPr lang="fr-FR"/>
        </a:p>
      </dgm:t>
    </dgm:pt>
    <dgm:pt modelId="{5DC226F3-4762-4CCD-873F-88B871BCCCC9}" type="pres">
      <dgm:prSet presAssocID="{078410B6-A870-4BF7-BFA7-9A04D18E6261}" presName="sibTrans" presStyleLbl="sibTrans2D1" presStyleIdx="0" presStyleCnt="4"/>
      <dgm:spPr/>
      <dgm:t>
        <a:bodyPr/>
        <a:lstStyle/>
        <a:p>
          <a:endParaRPr lang="fr-FR"/>
        </a:p>
      </dgm:t>
    </dgm:pt>
    <dgm:pt modelId="{D70C1193-3A30-4D93-BE94-2F95CABB9958}" type="pres">
      <dgm:prSet presAssocID="{078410B6-A870-4BF7-BFA7-9A04D18E6261}" presName="connectorText" presStyleLbl="sibTrans2D1" presStyleIdx="0" presStyleCnt="4"/>
      <dgm:spPr/>
      <dgm:t>
        <a:bodyPr/>
        <a:lstStyle/>
        <a:p>
          <a:endParaRPr lang="fr-FR"/>
        </a:p>
      </dgm:t>
    </dgm:pt>
    <dgm:pt modelId="{FEE8E2A4-A41E-464D-BD5B-10536FE496DD}" type="pres">
      <dgm:prSet presAssocID="{7B14389A-9299-4C04-8CE4-B02EEDA25C2D}" presName="node" presStyleLbl="node1" presStyleIdx="1" presStyleCnt="5">
        <dgm:presLayoutVars>
          <dgm:bulletEnabled val="1"/>
        </dgm:presLayoutVars>
      </dgm:prSet>
      <dgm:spPr/>
      <dgm:t>
        <a:bodyPr/>
        <a:lstStyle/>
        <a:p>
          <a:endParaRPr lang="fr-FR"/>
        </a:p>
      </dgm:t>
    </dgm:pt>
    <dgm:pt modelId="{358EC6B1-5254-48AD-8E97-8CCFC2E4B81B}" type="pres">
      <dgm:prSet presAssocID="{5BC286ED-5BA3-4FF0-8E48-F37B532350E6}" presName="sibTrans" presStyleLbl="sibTrans2D1" presStyleIdx="1" presStyleCnt="4"/>
      <dgm:spPr/>
      <dgm:t>
        <a:bodyPr/>
        <a:lstStyle/>
        <a:p>
          <a:endParaRPr lang="fr-FR"/>
        </a:p>
      </dgm:t>
    </dgm:pt>
    <dgm:pt modelId="{5CA700C7-0D8A-4ECB-A383-E9DA9F2917F7}" type="pres">
      <dgm:prSet presAssocID="{5BC286ED-5BA3-4FF0-8E48-F37B532350E6}" presName="connectorText" presStyleLbl="sibTrans2D1" presStyleIdx="1" presStyleCnt="4"/>
      <dgm:spPr/>
      <dgm:t>
        <a:bodyPr/>
        <a:lstStyle/>
        <a:p>
          <a:endParaRPr lang="fr-FR"/>
        </a:p>
      </dgm:t>
    </dgm:pt>
    <dgm:pt modelId="{1E4DBC80-D292-4F38-923D-22C0C9E15311}" type="pres">
      <dgm:prSet presAssocID="{53E28C6E-AA29-4734-9B41-7AE42931F8C2}" presName="node" presStyleLbl="node1" presStyleIdx="2" presStyleCnt="5">
        <dgm:presLayoutVars>
          <dgm:bulletEnabled val="1"/>
        </dgm:presLayoutVars>
      </dgm:prSet>
      <dgm:spPr/>
      <dgm:t>
        <a:bodyPr/>
        <a:lstStyle/>
        <a:p>
          <a:endParaRPr lang="fr-FR"/>
        </a:p>
      </dgm:t>
    </dgm:pt>
    <dgm:pt modelId="{40A15389-4365-4F50-9DBE-06C66B4449F6}" type="pres">
      <dgm:prSet presAssocID="{DF4B3744-CD57-4D72-8419-2EF928EBAEB1}" presName="sibTrans" presStyleLbl="sibTrans2D1" presStyleIdx="2" presStyleCnt="4"/>
      <dgm:spPr/>
      <dgm:t>
        <a:bodyPr/>
        <a:lstStyle/>
        <a:p>
          <a:endParaRPr lang="fr-FR"/>
        </a:p>
      </dgm:t>
    </dgm:pt>
    <dgm:pt modelId="{1A19C34C-DC05-437A-AC0C-027F4F0EAF73}" type="pres">
      <dgm:prSet presAssocID="{DF4B3744-CD57-4D72-8419-2EF928EBAEB1}" presName="connectorText" presStyleLbl="sibTrans2D1" presStyleIdx="2" presStyleCnt="4"/>
      <dgm:spPr/>
      <dgm:t>
        <a:bodyPr/>
        <a:lstStyle/>
        <a:p>
          <a:endParaRPr lang="fr-FR"/>
        </a:p>
      </dgm:t>
    </dgm:pt>
    <dgm:pt modelId="{78410241-211B-41C9-AEAE-DCD24E9E48D4}" type="pres">
      <dgm:prSet presAssocID="{BC300A92-8E42-4253-9600-AFE8A72302F8}" presName="node" presStyleLbl="node1" presStyleIdx="3" presStyleCnt="5">
        <dgm:presLayoutVars>
          <dgm:bulletEnabled val="1"/>
        </dgm:presLayoutVars>
      </dgm:prSet>
      <dgm:spPr/>
      <dgm:t>
        <a:bodyPr/>
        <a:lstStyle/>
        <a:p>
          <a:endParaRPr lang="fr-FR"/>
        </a:p>
      </dgm:t>
    </dgm:pt>
    <dgm:pt modelId="{2D6B0B6A-3B1F-4A75-BF5F-F6751C54524C}" type="pres">
      <dgm:prSet presAssocID="{2C1FE702-F1A6-4486-9E17-C45D905988F2}" presName="sibTrans" presStyleLbl="sibTrans2D1" presStyleIdx="3" presStyleCnt="4"/>
      <dgm:spPr/>
      <dgm:t>
        <a:bodyPr/>
        <a:lstStyle/>
        <a:p>
          <a:endParaRPr lang="fr-FR"/>
        </a:p>
      </dgm:t>
    </dgm:pt>
    <dgm:pt modelId="{2309B203-1B83-4DE5-BB64-61AD80C38B9D}" type="pres">
      <dgm:prSet presAssocID="{2C1FE702-F1A6-4486-9E17-C45D905988F2}" presName="connectorText" presStyleLbl="sibTrans2D1" presStyleIdx="3" presStyleCnt="4"/>
      <dgm:spPr/>
      <dgm:t>
        <a:bodyPr/>
        <a:lstStyle/>
        <a:p>
          <a:endParaRPr lang="fr-FR"/>
        </a:p>
      </dgm:t>
    </dgm:pt>
    <dgm:pt modelId="{F61B832E-0709-40B8-9BE5-518FAD72C975}" type="pres">
      <dgm:prSet presAssocID="{4D6E49ED-BB24-459E-BDE1-ACE6E9BA3240}" presName="node" presStyleLbl="node1" presStyleIdx="4" presStyleCnt="5" custScaleX="169208" custScaleY="99901">
        <dgm:presLayoutVars>
          <dgm:bulletEnabled val="1"/>
        </dgm:presLayoutVars>
      </dgm:prSet>
      <dgm:spPr/>
      <dgm:t>
        <a:bodyPr/>
        <a:lstStyle/>
        <a:p>
          <a:endParaRPr lang="fr-FR"/>
        </a:p>
      </dgm:t>
    </dgm:pt>
  </dgm:ptLst>
  <dgm:cxnLst>
    <dgm:cxn modelId="{8D90F8BA-9FD7-485D-8ACE-1C44EBD28339}" type="presOf" srcId="{53E28C6E-AA29-4734-9B41-7AE42931F8C2}" destId="{1E4DBC80-D292-4F38-923D-22C0C9E15311}" srcOrd="0" destOrd="0" presId="urn:microsoft.com/office/officeart/2005/8/layout/process1"/>
    <dgm:cxn modelId="{F61E0E42-E72C-4AB3-8694-A929E399C605}" type="presOf" srcId="{078410B6-A870-4BF7-BFA7-9A04D18E6261}" destId="{D70C1193-3A30-4D93-BE94-2F95CABB9958}" srcOrd="1" destOrd="0" presId="urn:microsoft.com/office/officeart/2005/8/layout/process1"/>
    <dgm:cxn modelId="{B68FA70F-ED67-42F4-9D07-0D092269404C}" srcId="{662DD391-404E-4436-8EB4-E196862BD66F}" destId="{53E28C6E-AA29-4734-9B41-7AE42931F8C2}" srcOrd="2" destOrd="0" parTransId="{DB02AD63-730C-43D5-8E2F-ADE074AB0338}" sibTransId="{DF4B3744-CD57-4D72-8419-2EF928EBAEB1}"/>
    <dgm:cxn modelId="{82685811-8400-42AA-A190-BD4A5944F9D7}" type="presOf" srcId="{078410B6-A870-4BF7-BFA7-9A04D18E6261}" destId="{5DC226F3-4762-4CCD-873F-88B871BCCCC9}" srcOrd="0" destOrd="0" presId="urn:microsoft.com/office/officeart/2005/8/layout/process1"/>
    <dgm:cxn modelId="{753D8B2F-8594-492F-A48A-2EF120536B35}" type="presOf" srcId="{DF4B3744-CD57-4D72-8419-2EF928EBAEB1}" destId="{1A19C34C-DC05-437A-AC0C-027F4F0EAF73}" srcOrd="1" destOrd="0" presId="urn:microsoft.com/office/officeart/2005/8/layout/process1"/>
    <dgm:cxn modelId="{5AD595D0-996D-47B7-9281-5DFBDF64B02F}" type="presOf" srcId="{662DD391-404E-4436-8EB4-E196862BD66F}" destId="{FA0BE397-498D-43AF-9C5A-EC7522AAB054}" srcOrd="0" destOrd="0" presId="urn:microsoft.com/office/officeart/2005/8/layout/process1"/>
    <dgm:cxn modelId="{E117B9E4-2AFE-4538-AB23-B6F7FAAAF5D0}" type="presOf" srcId="{2C1FE702-F1A6-4486-9E17-C45D905988F2}" destId="{2309B203-1B83-4DE5-BB64-61AD80C38B9D}" srcOrd="1" destOrd="0" presId="urn:microsoft.com/office/officeart/2005/8/layout/process1"/>
    <dgm:cxn modelId="{13E06478-4326-4B2C-A49B-A7E8258EB2D6}" srcId="{662DD391-404E-4436-8EB4-E196862BD66F}" destId="{7B14389A-9299-4C04-8CE4-B02EEDA25C2D}" srcOrd="1" destOrd="0" parTransId="{8ABA4B8C-75B4-458F-AD11-CC4ED59E9815}" sibTransId="{5BC286ED-5BA3-4FF0-8E48-F37B532350E6}"/>
    <dgm:cxn modelId="{0051F647-823E-4F5B-AE19-B4D8CFFC321E}" type="presOf" srcId="{2C1FE702-F1A6-4486-9E17-C45D905988F2}" destId="{2D6B0B6A-3B1F-4A75-BF5F-F6751C54524C}" srcOrd="0" destOrd="0" presId="urn:microsoft.com/office/officeart/2005/8/layout/process1"/>
    <dgm:cxn modelId="{28629CB8-7342-4F9B-B62F-8AF3D10C1240}" type="presOf" srcId="{4D6E49ED-BB24-459E-BDE1-ACE6E9BA3240}" destId="{F61B832E-0709-40B8-9BE5-518FAD72C975}" srcOrd="0" destOrd="0" presId="urn:microsoft.com/office/officeart/2005/8/layout/process1"/>
    <dgm:cxn modelId="{F127AC3A-44FB-45E5-8600-348A88D5DDDD}" srcId="{662DD391-404E-4436-8EB4-E196862BD66F}" destId="{D6B8DC2C-1B0C-4CA7-9E73-D3DC8E1784B3}" srcOrd="0" destOrd="0" parTransId="{84582C36-055F-4CB8-8FF7-45540D2AF769}" sibTransId="{078410B6-A870-4BF7-BFA7-9A04D18E6261}"/>
    <dgm:cxn modelId="{C8285952-F636-4AE3-A1E6-E244D485803D}" srcId="{662DD391-404E-4436-8EB4-E196862BD66F}" destId="{BC300A92-8E42-4253-9600-AFE8A72302F8}" srcOrd="3" destOrd="0" parTransId="{680C3CFD-7958-48AC-9BA8-67818F59890A}" sibTransId="{2C1FE702-F1A6-4486-9E17-C45D905988F2}"/>
    <dgm:cxn modelId="{811E0149-86E2-44BE-A255-709EA4411875}" type="presOf" srcId="{5BC286ED-5BA3-4FF0-8E48-F37B532350E6}" destId="{358EC6B1-5254-48AD-8E97-8CCFC2E4B81B}" srcOrd="0" destOrd="0" presId="urn:microsoft.com/office/officeart/2005/8/layout/process1"/>
    <dgm:cxn modelId="{7714F588-B039-4D50-8AF6-FEB2323B6B27}" type="presOf" srcId="{D6B8DC2C-1B0C-4CA7-9E73-D3DC8E1784B3}" destId="{8C853466-EE97-4ED6-BC7B-783712AAB05B}" srcOrd="0" destOrd="0" presId="urn:microsoft.com/office/officeart/2005/8/layout/process1"/>
    <dgm:cxn modelId="{D7BB01B4-B7B5-4C05-8411-24105593E218}" type="presOf" srcId="{5BC286ED-5BA3-4FF0-8E48-F37B532350E6}" destId="{5CA700C7-0D8A-4ECB-A383-E9DA9F2917F7}" srcOrd="1" destOrd="0" presId="urn:microsoft.com/office/officeart/2005/8/layout/process1"/>
    <dgm:cxn modelId="{1AE09CBF-E19C-482F-974F-8136F5463D3B}" type="presOf" srcId="{DF4B3744-CD57-4D72-8419-2EF928EBAEB1}" destId="{40A15389-4365-4F50-9DBE-06C66B4449F6}" srcOrd="0" destOrd="0" presId="urn:microsoft.com/office/officeart/2005/8/layout/process1"/>
    <dgm:cxn modelId="{B229E15C-2965-4A1D-B20C-77E30CEA7C41}" srcId="{662DD391-404E-4436-8EB4-E196862BD66F}" destId="{4D6E49ED-BB24-459E-BDE1-ACE6E9BA3240}" srcOrd="4" destOrd="0" parTransId="{568E0FC8-D94F-4407-8CFC-9749171B5A0E}" sibTransId="{617D753E-0DA4-4996-B004-5580E76694BD}"/>
    <dgm:cxn modelId="{272ECF42-344B-4673-881D-D973B173EBE1}" type="presOf" srcId="{7B14389A-9299-4C04-8CE4-B02EEDA25C2D}" destId="{FEE8E2A4-A41E-464D-BD5B-10536FE496DD}" srcOrd="0" destOrd="0" presId="urn:microsoft.com/office/officeart/2005/8/layout/process1"/>
    <dgm:cxn modelId="{1DC20826-BB9B-4AD1-A5B3-F43AA2E2267A}" type="presOf" srcId="{BC300A92-8E42-4253-9600-AFE8A72302F8}" destId="{78410241-211B-41C9-AEAE-DCD24E9E48D4}" srcOrd="0" destOrd="0" presId="urn:microsoft.com/office/officeart/2005/8/layout/process1"/>
    <dgm:cxn modelId="{918FD0BA-DA02-4681-86B8-EE925E82FA67}" type="presParOf" srcId="{FA0BE397-498D-43AF-9C5A-EC7522AAB054}" destId="{8C853466-EE97-4ED6-BC7B-783712AAB05B}" srcOrd="0" destOrd="0" presId="urn:microsoft.com/office/officeart/2005/8/layout/process1"/>
    <dgm:cxn modelId="{6EF79FC8-54E4-4528-8551-CEF2EDA9BB1D}" type="presParOf" srcId="{FA0BE397-498D-43AF-9C5A-EC7522AAB054}" destId="{5DC226F3-4762-4CCD-873F-88B871BCCCC9}" srcOrd="1" destOrd="0" presId="urn:microsoft.com/office/officeart/2005/8/layout/process1"/>
    <dgm:cxn modelId="{C91BCE7C-BE9E-4453-838D-500654D7AD38}" type="presParOf" srcId="{5DC226F3-4762-4CCD-873F-88B871BCCCC9}" destId="{D70C1193-3A30-4D93-BE94-2F95CABB9958}" srcOrd="0" destOrd="0" presId="urn:microsoft.com/office/officeart/2005/8/layout/process1"/>
    <dgm:cxn modelId="{E22CA7A0-660D-4DF9-AD51-3D99D7CD42BB}" type="presParOf" srcId="{FA0BE397-498D-43AF-9C5A-EC7522AAB054}" destId="{FEE8E2A4-A41E-464D-BD5B-10536FE496DD}" srcOrd="2" destOrd="0" presId="urn:microsoft.com/office/officeart/2005/8/layout/process1"/>
    <dgm:cxn modelId="{95C676F3-6D95-4314-B572-AFD7DCAA7BF6}" type="presParOf" srcId="{FA0BE397-498D-43AF-9C5A-EC7522AAB054}" destId="{358EC6B1-5254-48AD-8E97-8CCFC2E4B81B}" srcOrd="3" destOrd="0" presId="urn:microsoft.com/office/officeart/2005/8/layout/process1"/>
    <dgm:cxn modelId="{8C095DF2-E05B-45AA-B321-B5311900A11E}" type="presParOf" srcId="{358EC6B1-5254-48AD-8E97-8CCFC2E4B81B}" destId="{5CA700C7-0D8A-4ECB-A383-E9DA9F2917F7}" srcOrd="0" destOrd="0" presId="urn:microsoft.com/office/officeart/2005/8/layout/process1"/>
    <dgm:cxn modelId="{EB6EB16A-9341-4918-BDA5-A7F44853A539}" type="presParOf" srcId="{FA0BE397-498D-43AF-9C5A-EC7522AAB054}" destId="{1E4DBC80-D292-4F38-923D-22C0C9E15311}" srcOrd="4" destOrd="0" presId="urn:microsoft.com/office/officeart/2005/8/layout/process1"/>
    <dgm:cxn modelId="{2FD2F007-0913-49DE-AD7B-B0687F867B29}" type="presParOf" srcId="{FA0BE397-498D-43AF-9C5A-EC7522AAB054}" destId="{40A15389-4365-4F50-9DBE-06C66B4449F6}" srcOrd="5" destOrd="0" presId="urn:microsoft.com/office/officeart/2005/8/layout/process1"/>
    <dgm:cxn modelId="{FD40A7E8-2E1E-4B5B-B26A-27180E001AFC}" type="presParOf" srcId="{40A15389-4365-4F50-9DBE-06C66B4449F6}" destId="{1A19C34C-DC05-437A-AC0C-027F4F0EAF73}" srcOrd="0" destOrd="0" presId="urn:microsoft.com/office/officeart/2005/8/layout/process1"/>
    <dgm:cxn modelId="{CF326CB7-36AF-477D-AF01-995333758DD4}" type="presParOf" srcId="{FA0BE397-498D-43AF-9C5A-EC7522AAB054}" destId="{78410241-211B-41C9-AEAE-DCD24E9E48D4}" srcOrd="6" destOrd="0" presId="urn:microsoft.com/office/officeart/2005/8/layout/process1"/>
    <dgm:cxn modelId="{308280D3-9B74-42EC-B3E5-B53E579B54DC}" type="presParOf" srcId="{FA0BE397-498D-43AF-9C5A-EC7522AAB054}" destId="{2D6B0B6A-3B1F-4A75-BF5F-F6751C54524C}" srcOrd="7" destOrd="0" presId="urn:microsoft.com/office/officeart/2005/8/layout/process1"/>
    <dgm:cxn modelId="{8216FE70-960F-46F2-9F0B-EBD8DFA74B7A}" type="presParOf" srcId="{2D6B0B6A-3B1F-4A75-BF5F-F6751C54524C}" destId="{2309B203-1B83-4DE5-BB64-61AD80C38B9D}" srcOrd="0" destOrd="0" presId="urn:microsoft.com/office/officeart/2005/8/layout/process1"/>
    <dgm:cxn modelId="{AC730B5F-4D7B-4A1A-B4D4-C2F84EEE1096}" type="presParOf" srcId="{FA0BE397-498D-43AF-9C5A-EC7522AAB054}" destId="{F61B832E-0709-40B8-9BE5-518FAD72C975}"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AE5F7F-4526-46AD-8103-0D716B077F8B}"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B15B166E-4420-4E11-BD0E-70DA91035661}">
      <dgm:prSet phldrT="[Texte]" custT="1"/>
      <dgm:spPr>
        <a:solidFill>
          <a:srgbClr val="FFC000"/>
        </a:solidFill>
      </dgm:spPr>
      <dgm:t>
        <a:bodyPr/>
        <a:lstStyle/>
        <a:p>
          <a:r>
            <a:rPr lang="fr-FR" sz="1600" dirty="0"/>
            <a:t>Commission Consultative d’Elaboration et de Suivi (CCES) du PLPD </a:t>
          </a:r>
        </a:p>
      </dgm:t>
    </dgm:pt>
    <dgm:pt modelId="{43E51DE7-411E-4E4D-A961-2CCE687D4174}" type="parTrans" cxnId="{EA5180F6-2E28-4467-AF3F-0C2F049D9366}">
      <dgm:prSet/>
      <dgm:spPr/>
      <dgm:t>
        <a:bodyPr/>
        <a:lstStyle/>
        <a:p>
          <a:endParaRPr lang="fr-FR" sz="2800"/>
        </a:p>
      </dgm:t>
    </dgm:pt>
    <dgm:pt modelId="{7CF1566B-6631-4EEE-8692-1FABD84FE4DD}" type="sibTrans" cxnId="{EA5180F6-2E28-4467-AF3F-0C2F049D9366}">
      <dgm:prSet/>
      <dgm:spPr/>
      <dgm:t>
        <a:bodyPr/>
        <a:lstStyle/>
        <a:p>
          <a:endParaRPr lang="fr-FR" sz="2800"/>
        </a:p>
      </dgm:t>
    </dgm:pt>
    <dgm:pt modelId="{46DF6337-2B3B-44E7-81EF-55C5FCBA53EE}">
      <dgm:prSet phldrT="[Texte]" custT="1"/>
      <dgm:spPr/>
      <dgm:t>
        <a:bodyPr/>
        <a:lstStyle/>
        <a:p>
          <a:r>
            <a:rPr lang="fr-FR" sz="1600" dirty="0"/>
            <a:t>Conseil Communautaire </a:t>
          </a:r>
        </a:p>
      </dgm:t>
    </dgm:pt>
    <dgm:pt modelId="{6912139A-D214-4740-A897-F76C6F8167F1}" type="parTrans" cxnId="{385419A2-65C7-4F37-A687-AA2D59F3D8F8}">
      <dgm:prSet/>
      <dgm:spPr/>
      <dgm:t>
        <a:bodyPr/>
        <a:lstStyle/>
        <a:p>
          <a:endParaRPr lang="fr-FR" sz="2800"/>
        </a:p>
      </dgm:t>
    </dgm:pt>
    <dgm:pt modelId="{AEE42657-FDA6-48FC-920B-4F3C6897F609}" type="sibTrans" cxnId="{385419A2-65C7-4F37-A687-AA2D59F3D8F8}">
      <dgm:prSet/>
      <dgm:spPr/>
      <dgm:t>
        <a:bodyPr/>
        <a:lstStyle/>
        <a:p>
          <a:endParaRPr lang="fr-FR" sz="2800"/>
        </a:p>
      </dgm:t>
    </dgm:pt>
    <dgm:pt modelId="{8D7C560B-50B8-495A-9A77-E2E3DC2CB37F}">
      <dgm:prSet phldrT="[Texte]" custT="1"/>
      <dgm:spPr>
        <a:solidFill>
          <a:srgbClr val="0070C0"/>
        </a:solidFill>
      </dgm:spPr>
      <dgm:t>
        <a:bodyPr/>
        <a:lstStyle/>
        <a:p>
          <a:r>
            <a:rPr lang="fr-FR" sz="1400" b="1" dirty="0"/>
            <a:t>Equipe projet: Services Déchets – Finances – Communication </a:t>
          </a:r>
        </a:p>
      </dgm:t>
    </dgm:pt>
    <dgm:pt modelId="{4A6B3351-785B-43E0-9D44-2E27B4C7837B}" type="parTrans" cxnId="{7883EEA5-8F00-40CE-BE81-196E704AB41B}">
      <dgm:prSet/>
      <dgm:spPr/>
      <dgm:t>
        <a:bodyPr/>
        <a:lstStyle/>
        <a:p>
          <a:endParaRPr lang="fr-FR" sz="2800"/>
        </a:p>
      </dgm:t>
    </dgm:pt>
    <dgm:pt modelId="{EE74CC5F-7459-4F90-84D0-19CF1DEBADC1}" type="sibTrans" cxnId="{7883EEA5-8F00-40CE-BE81-196E704AB41B}">
      <dgm:prSet/>
      <dgm:spPr/>
      <dgm:t>
        <a:bodyPr/>
        <a:lstStyle/>
        <a:p>
          <a:endParaRPr lang="fr-FR" sz="2800"/>
        </a:p>
      </dgm:t>
    </dgm:pt>
    <dgm:pt modelId="{310A1042-297E-4E7B-8ACD-64FCE2F9D3D2}">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7030A0"/>
        </a:solidFill>
      </dgm:spPr>
      <dgm:t>
        <a:bodyPr/>
        <a:lstStyle/>
        <a:p>
          <a:r>
            <a:rPr lang="fr-FR" sz="1400" dirty="0"/>
            <a:t>Président de la CdC</a:t>
          </a:r>
        </a:p>
        <a:p>
          <a:r>
            <a:rPr lang="fr-FR" sz="1400" dirty="0"/>
            <a:t>Directrice Générale des Services</a:t>
          </a:r>
        </a:p>
        <a:p>
          <a:r>
            <a:rPr lang="fr-FR" sz="1400" dirty="0"/>
            <a:t>Elu Référent: Président de la Commission Environnement </a:t>
          </a:r>
        </a:p>
        <a:p>
          <a:r>
            <a:rPr lang="fr-FR" sz="1400" dirty="0"/>
            <a:t>Animateur: Chargée de mission Agenda 21</a:t>
          </a:r>
        </a:p>
      </dgm:t>
    </dgm:pt>
    <dgm:pt modelId="{7647BD62-2938-4139-B7F5-C9B768399CD6}" type="parTrans" cxnId="{FD27B85E-096F-41F7-BA80-63A2299A35B1}">
      <dgm:prSet/>
      <dgm:spPr/>
      <dgm:t>
        <a:bodyPr/>
        <a:lstStyle/>
        <a:p>
          <a:endParaRPr lang="fr-FR" sz="2800"/>
        </a:p>
      </dgm:t>
    </dgm:pt>
    <dgm:pt modelId="{88FE6E10-6A62-4CC3-8C34-5DBFB887C73A}" type="sibTrans" cxnId="{FD27B85E-096F-41F7-BA80-63A2299A35B1}">
      <dgm:prSet/>
      <dgm:spPr/>
      <dgm:t>
        <a:bodyPr/>
        <a:lstStyle/>
        <a:p>
          <a:endParaRPr lang="fr-FR" sz="2800"/>
        </a:p>
      </dgm:t>
    </dgm:pt>
    <dgm:pt modelId="{730A298A-55DE-465B-81E5-53A5BF9EB524}" type="pres">
      <dgm:prSet presAssocID="{C4AE5F7F-4526-46AD-8103-0D716B077F8B}" presName="Name0" presStyleCnt="0">
        <dgm:presLayoutVars>
          <dgm:chMax val="7"/>
          <dgm:resizeHandles val="exact"/>
        </dgm:presLayoutVars>
      </dgm:prSet>
      <dgm:spPr/>
      <dgm:t>
        <a:bodyPr/>
        <a:lstStyle/>
        <a:p>
          <a:endParaRPr lang="fr-FR"/>
        </a:p>
      </dgm:t>
    </dgm:pt>
    <dgm:pt modelId="{CE35E433-DDEC-4769-9906-2634F6BDF29E}" type="pres">
      <dgm:prSet presAssocID="{C4AE5F7F-4526-46AD-8103-0D716B077F8B}" presName="comp1" presStyleCnt="0"/>
      <dgm:spPr/>
    </dgm:pt>
    <dgm:pt modelId="{D78CB4D8-0398-4136-9AD6-3C465220153C}" type="pres">
      <dgm:prSet presAssocID="{C4AE5F7F-4526-46AD-8103-0D716B077F8B}" presName="circle1" presStyleLbl="node1" presStyleIdx="0" presStyleCnt="4" custScaleX="138368" custScaleY="100000"/>
      <dgm:spPr/>
      <dgm:t>
        <a:bodyPr/>
        <a:lstStyle/>
        <a:p>
          <a:endParaRPr lang="fr-FR"/>
        </a:p>
      </dgm:t>
    </dgm:pt>
    <dgm:pt modelId="{BA591182-0D60-460B-BFCB-F7E508E6502C}" type="pres">
      <dgm:prSet presAssocID="{C4AE5F7F-4526-46AD-8103-0D716B077F8B}" presName="c1text" presStyleLbl="node1" presStyleIdx="0" presStyleCnt="4">
        <dgm:presLayoutVars>
          <dgm:bulletEnabled val="1"/>
        </dgm:presLayoutVars>
      </dgm:prSet>
      <dgm:spPr/>
      <dgm:t>
        <a:bodyPr/>
        <a:lstStyle/>
        <a:p>
          <a:endParaRPr lang="fr-FR"/>
        </a:p>
      </dgm:t>
    </dgm:pt>
    <dgm:pt modelId="{8E4E8BA5-AF4F-4675-87F4-F1F42C0CE058}" type="pres">
      <dgm:prSet presAssocID="{C4AE5F7F-4526-46AD-8103-0D716B077F8B}" presName="comp2" presStyleCnt="0"/>
      <dgm:spPr/>
    </dgm:pt>
    <dgm:pt modelId="{BEA7AEED-1E74-444B-B53B-1A7ECBD96FC4}" type="pres">
      <dgm:prSet presAssocID="{C4AE5F7F-4526-46AD-8103-0D716B077F8B}" presName="circle2" presStyleLbl="node1" presStyleIdx="1" presStyleCnt="4" custScaleX="119187" custScaleY="96189"/>
      <dgm:spPr/>
      <dgm:t>
        <a:bodyPr/>
        <a:lstStyle/>
        <a:p>
          <a:endParaRPr lang="fr-FR"/>
        </a:p>
      </dgm:t>
    </dgm:pt>
    <dgm:pt modelId="{0F7F7C8D-94BB-4A2D-A373-FA9B14CC238C}" type="pres">
      <dgm:prSet presAssocID="{C4AE5F7F-4526-46AD-8103-0D716B077F8B}" presName="c2text" presStyleLbl="node1" presStyleIdx="1" presStyleCnt="4">
        <dgm:presLayoutVars>
          <dgm:bulletEnabled val="1"/>
        </dgm:presLayoutVars>
      </dgm:prSet>
      <dgm:spPr/>
      <dgm:t>
        <a:bodyPr/>
        <a:lstStyle/>
        <a:p>
          <a:endParaRPr lang="fr-FR"/>
        </a:p>
      </dgm:t>
    </dgm:pt>
    <dgm:pt modelId="{1A6520D1-1BB5-4495-AD9F-6822DE7276BF}" type="pres">
      <dgm:prSet presAssocID="{C4AE5F7F-4526-46AD-8103-0D716B077F8B}" presName="comp3" presStyleCnt="0"/>
      <dgm:spPr/>
    </dgm:pt>
    <dgm:pt modelId="{907D0388-D66B-4309-B95A-51D4FD7A6664}" type="pres">
      <dgm:prSet presAssocID="{C4AE5F7F-4526-46AD-8103-0D716B077F8B}" presName="circle3" presStyleLbl="node1" presStyleIdx="2" presStyleCnt="4" custScaleX="125313" custScaleY="112776"/>
      <dgm:spPr/>
      <dgm:t>
        <a:bodyPr/>
        <a:lstStyle/>
        <a:p>
          <a:endParaRPr lang="fr-FR"/>
        </a:p>
      </dgm:t>
    </dgm:pt>
    <dgm:pt modelId="{6CFD209D-F1B6-45E4-8BAC-7492DEAE11A3}" type="pres">
      <dgm:prSet presAssocID="{C4AE5F7F-4526-46AD-8103-0D716B077F8B}" presName="c3text" presStyleLbl="node1" presStyleIdx="2" presStyleCnt="4">
        <dgm:presLayoutVars>
          <dgm:bulletEnabled val="1"/>
        </dgm:presLayoutVars>
      </dgm:prSet>
      <dgm:spPr/>
      <dgm:t>
        <a:bodyPr/>
        <a:lstStyle/>
        <a:p>
          <a:endParaRPr lang="fr-FR"/>
        </a:p>
      </dgm:t>
    </dgm:pt>
    <dgm:pt modelId="{F02F40BA-A299-4C71-8DC8-65488D064CEC}" type="pres">
      <dgm:prSet presAssocID="{C4AE5F7F-4526-46AD-8103-0D716B077F8B}" presName="comp4" presStyleCnt="0"/>
      <dgm:spPr/>
    </dgm:pt>
    <dgm:pt modelId="{EC83B857-04CA-400A-98BE-2D0364DA0B1D}" type="pres">
      <dgm:prSet presAssocID="{C4AE5F7F-4526-46AD-8103-0D716B077F8B}" presName="circle4" presStyleLbl="node1" presStyleIdx="3" presStyleCnt="4" custScaleX="140629" custScaleY="117661"/>
      <dgm:spPr/>
      <dgm:t>
        <a:bodyPr/>
        <a:lstStyle/>
        <a:p>
          <a:endParaRPr lang="fr-FR"/>
        </a:p>
      </dgm:t>
    </dgm:pt>
    <dgm:pt modelId="{C18B0B10-5043-4C7C-9984-4506EDAF00AE}" type="pres">
      <dgm:prSet presAssocID="{C4AE5F7F-4526-46AD-8103-0D716B077F8B}" presName="c4text" presStyleLbl="node1" presStyleIdx="3" presStyleCnt="4">
        <dgm:presLayoutVars>
          <dgm:bulletEnabled val="1"/>
        </dgm:presLayoutVars>
      </dgm:prSet>
      <dgm:spPr/>
      <dgm:t>
        <a:bodyPr/>
        <a:lstStyle/>
        <a:p>
          <a:endParaRPr lang="fr-FR"/>
        </a:p>
      </dgm:t>
    </dgm:pt>
  </dgm:ptLst>
  <dgm:cxnLst>
    <dgm:cxn modelId="{385419A2-65C7-4F37-A687-AA2D59F3D8F8}" srcId="{C4AE5F7F-4526-46AD-8103-0D716B077F8B}" destId="{46DF6337-2B3B-44E7-81EF-55C5FCBA53EE}" srcOrd="1" destOrd="0" parTransId="{6912139A-D214-4740-A897-F76C6F8167F1}" sibTransId="{AEE42657-FDA6-48FC-920B-4F3C6897F609}"/>
    <dgm:cxn modelId="{5989CD93-D07D-4C28-AF5B-44092FBA8325}" type="presOf" srcId="{C4AE5F7F-4526-46AD-8103-0D716B077F8B}" destId="{730A298A-55DE-465B-81E5-53A5BF9EB524}" srcOrd="0" destOrd="0" presId="urn:microsoft.com/office/officeart/2005/8/layout/venn2"/>
    <dgm:cxn modelId="{FD27B85E-096F-41F7-BA80-63A2299A35B1}" srcId="{C4AE5F7F-4526-46AD-8103-0D716B077F8B}" destId="{310A1042-297E-4E7B-8ACD-64FCE2F9D3D2}" srcOrd="3" destOrd="0" parTransId="{7647BD62-2938-4139-B7F5-C9B768399CD6}" sibTransId="{88FE6E10-6A62-4CC3-8C34-5DBFB887C73A}"/>
    <dgm:cxn modelId="{44AC259B-F704-4804-B021-BCE4E5365B87}" type="presOf" srcId="{B15B166E-4420-4E11-BD0E-70DA91035661}" destId="{BA591182-0D60-460B-BFCB-F7E508E6502C}" srcOrd="1" destOrd="0" presId="urn:microsoft.com/office/officeart/2005/8/layout/venn2"/>
    <dgm:cxn modelId="{70CBA660-438C-4B9E-A360-AE88B036903C}" type="presOf" srcId="{310A1042-297E-4E7B-8ACD-64FCE2F9D3D2}" destId="{EC83B857-04CA-400A-98BE-2D0364DA0B1D}" srcOrd="0" destOrd="0" presId="urn:microsoft.com/office/officeart/2005/8/layout/venn2"/>
    <dgm:cxn modelId="{7883EEA5-8F00-40CE-BE81-196E704AB41B}" srcId="{C4AE5F7F-4526-46AD-8103-0D716B077F8B}" destId="{8D7C560B-50B8-495A-9A77-E2E3DC2CB37F}" srcOrd="2" destOrd="0" parTransId="{4A6B3351-785B-43E0-9D44-2E27B4C7837B}" sibTransId="{EE74CC5F-7459-4F90-84D0-19CF1DEBADC1}"/>
    <dgm:cxn modelId="{524B572A-51C6-461C-A4AD-92A4BE646F4E}" type="presOf" srcId="{310A1042-297E-4E7B-8ACD-64FCE2F9D3D2}" destId="{C18B0B10-5043-4C7C-9984-4506EDAF00AE}" srcOrd="1" destOrd="0" presId="urn:microsoft.com/office/officeart/2005/8/layout/venn2"/>
    <dgm:cxn modelId="{1B8055A0-5570-4A0F-8D50-2EAE8DEC922E}" type="presOf" srcId="{8D7C560B-50B8-495A-9A77-E2E3DC2CB37F}" destId="{907D0388-D66B-4309-B95A-51D4FD7A6664}" srcOrd="0" destOrd="0" presId="urn:microsoft.com/office/officeart/2005/8/layout/venn2"/>
    <dgm:cxn modelId="{EA5180F6-2E28-4467-AF3F-0C2F049D9366}" srcId="{C4AE5F7F-4526-46AD-8103-0D716B077F8B}" destId="{B15B166E-4420-4E11-BD0E-70DA91035661}" srcOrd="0" destOrd="0" parTransId="{43E51DE7-411E-4E4D-A961-2CCE687D4174}" sibTransId="{7CF1566B-6631-4EEE-8692-1FABD84FE4DD}"/>
    <dgm:cxn modelId="{CC659A6D-DA5F-4C0F-AC84-FB21E50601F7}" type="presOf" srcId="{B15B166E-4420-4E11-BD0E-70DA91035661}" destId="{D78CB4D8-0398-4136-9AD6-3C465220153C}" srcOrd="0" destOrd="0" presId="urn:microsoft.com/office/officeart/2005/8/layout/venn2"/>
    <dgm:cxn modelId="{A7D4BCA9-5CCC-4C67-B2C4-BABFD5C2E221}" type="presOf" srcId="{46DF6337-2B3B-44E7-81EF-55C5FCBA53EE}" destId="{BEA7AEED-1E74-444B-B53B-1A7ECBD96FC4}" srcOrd="0" destOrd="0" presId="urn:microsoft.com/office/officeart/2005/8/layout/venn2"/>
    <dgm:cxn modelId="{0784D44B-0996-46A6-888E-17EC875535CA}" type="presOf" srcId="{46DF6337-2B3B-44E7-81EF-55C5FCBA53EE}" destId="{0F7F7C8D-94BB-4A2D-A373-FA9B14CC238C}" srcOrd="1" destOrd="0" presId="urn:microsoft.com/office/officeart/2005/8/layout/venn2"/>
    <dgm:cxn modelId="{3673A5FE-F857-44AB-8C9C-4D1A2D7E310B}" type="presOf" srcId="{8D7C560B-50B8-495A-9A77-E2E3DC2CB37F}" destId="{6CFD209D-F1B6-45E4-8BAC-7492DEAE11A3}" srcOrd="1" destOrd="0" presId="urn:microsoft.com/office/officeart/2005/8/layout/venn2"/>
    <dgm:cxn modelId="{67FDED74-61A8-48C4-9BFB-B28694A7DC66}" type="presParOf" srcId="{730A298A-55DE-465B-81E5-53A5BF9EB524}" destId="{CE35E433-DDEC-4769-9906-2634F6BDF29E}" srcOrd="0" destOrd="0" presId="urn:microsoft.com/office/officeart/2005/8/layout/venn2"/>
    <dgm:cxn modelId="{88A148B8-50EC-4F4A-A7D0-3769D600DB50}" type="presParOf" srcId="{CE35E433-DDEC-4769-9906-2634F6BDF29E}" destId="{D78CB4D8-0398-4136-9AD6-3C465220153C}" srcOrd="0" destOrd="0" presId="urn:microsoft.com/office/officeart/2005/8/layout/venn2"/>
    <dgm:cxn modelId="{D378CFDB-048A-490E-B733-EE88EC74B8C2}" type="presParOf" srcId="{CE35E433-DDEC-4769-9906-2634F6BDF29E}" destId="{BA591182-0D60-460B-BFCB-F7E508E6502C}" srcOrd="1" destOrd="0" presId="urn:microsoft.com/office/officeart/2005/8/layout/venn2"/>
    <dgm:cxn modelId="{80893487-533E-45F7-BB2C-41303D3B3658}" type="presParOf" srcId="{730A298A-55DE-465B-81E5-53A5BF9EB524}" destId="{8E4E8BA5-AF4F-4675-87F4-F1F42C0CE058}" srcOrd="1" destOrd="0" presId="urn:microsoft.com/office/officeart/2005/8/layout/venn2"/>
    <dgm:cxn modelId="{0B72C77C-13CD-4F02-9A50-83BD0A39570D}" type="presParOf" srcId="{8E4E8BA5-AF4F-4675-87F4-F1F42C0CE058}" destId="{BEA7AEED-1E74-444B-B53B-1A7ECBD96FC4}" srcOrd="0" destOrd="0" presId="urn:microsoft.com/office/officeart/2005/8/layout/venn2"/>
    <dgm:cxn modelId="{5D3D937E-3F9E-4956-A344-FF4ECEC20D5A}" type="presParOf" srcId="{8E4E8BA5-AF4F-4675-87F4-F1F42C0CE058}" destId="{0F7F7C8D-94BB-4A2D-A373-FA9B14CC238C}" srcOrd="1" destOrd="0" presId="urn:microsoft.com/office/officeart/2005/8/layout/venn2"/>
    <dgm:cxn modelId="{C682F5E3-03FF-4C7A-8520-6ADDBB1522C8}" type="presParOf" srcId="{730A298A-55DE-465B-81E5-53A5BF9EB524}" destId="{1A6520D1-1BB5-4495-AD9F-6822DE7276BF}" srcOrd="2" destOrd="0" presId="urn:microsoft.com/office/officeart/2005/8/layout/venn2"/>
    <dgm:cxn modelId="{F0A9ACA2-EB60-494C-BC43-9F5B7164D3D5}" type="presParOf" srcId="{1A6520D1-1BB5-4495-AD9F-6822DE7276BF}" destId="{907D0388-D66B-4309-B95A-51D4FD7A6664}" srcOrd="0" destOrd="0" presId="urn:microsoft.com/office/officeart/2005/8/layout/venn2"/>
    <dgm:cxn modelId="{DC355A0E-D11D-474C-8D3A-5A43F8BF0E13}" type="presParOf" srcId="{1A6520D1-1BB5-4495-AD9F-6822DE7276BF}" destId="{6CFD209D-F1B6-45E4-8BAC-7492DEAE11A3}" srcOrd="1" destOrd="0" presId="urn:microsoft.com/office/officeart/2005/8/layout/venn2"/>
    <dgm:cxn modelId="{C046D956-CEBB-48AF-B611-6C8B4DA07195}" type="presParOf" srcId="{730A298A-55DE-465B-81E5-53A5BF9EB524}" destId="{F02F40BA-A299-4C71-8DC8-65488D064CEC}" srcOrd="3" destOrd="0" presId="urn:microsoft.com/office/officeart/2005/8/layout/venn2"/>
    <dgm:cxn modelId="{4934140C-9C57-4CDD-A1B8-32D0E518BFF7}" type="presParOf" srcId="{F02F40BA-A299-4C71-8DC8-65488D064CEC}" destId="{EC83B857-04CA-400A-98BE-2D0364DA0B1D}" srcOrd="0" destOrd="0" presId="urn:microsoft.com/office/officeart/2005/8/layout/venn2"/>
    <dgm:cxn modelId="{A81C06D6-D644-4DF2-BAE7-20E74C712CD0}" type="presParOf" srcId="{F02F40BA-A299-4C71-8DC8-65488D064CEC}" destId="{C18B0B10-5043-4C7C-9984-4506EDAF00A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890E9F-4B36-4A09-8B73-B901B3E4BEC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fr-FR"/>
        </a:p>
      </dgm:t>
    </dgm:pt>
    <dgm:pt modelId="{6A761EA3-44C2-4BA0-8769-409C5456A716}">
      <dgm:prSet phldrT="[Texte]" custT="1"/>
      <dgm:spPr>
        <a:noFill/>
      </dgm:spPr>
      <dgm:t>
        <a:bodyPr/>
        <a:lstStyle/>
        <a:p>
          <a:r>
            <a:rPr lang="fr-FR" sz="1600" b="1" dirty="0">
              <a:solidFill>
                <a:schemeClr val="tx1"/>
              </a:solidFill>
              <a:sym typeface="Wingdings" panose="05000000000000000000" pitchFamily="2" charset="2"/>
            </a:rPr>
            <a:t> </a:t>
          </a:r>
          <a:r>
            <a:rPr lang="fr-FR" sz="1300" b="1" dirty="0">
              <a:solidFill>
                <a:schemeClr val="tx1"/>
              </a:solidFill>
            </a:rPr>
            <a:t>Accueil de la Petite Enfance (3 mois -2 ans)</a:t>
          </a:r>
        </a:p>
        <a:p>
          <a:r>
            <a:rPr lang="fr-FR" sz="1300" b="0" i="1" dirty="0">
              <a:solidFill>
                <a:schemeClr val="tx1"/>
              </a:solidFill>
            </a:rPr>
            <a:t>Enfance Pour Tous (DSP - 01/01/2017):</a:t>
          </a:r>
          <a:endParaRPr lang="fr-FR" sz="1300" b="1" dirty="0">
            <a:solidFill>
              <a:schemeClr val="tx1"/>
            </a:solidFill>
          </a:endParaRPr>
        </a:p>
      </dgm:t>
    </dgm:pt>
    <dgm:pt modelId="{83EB1D2C-E6E7-44E4-9418-CCD0A53EE669}" type="parTrans" cxnId="{21594A0D-A16B-4B49-A517-9DB60F167B55}">
      <dgm:prSet/>
      <dgm:spPr/>
      <dgm:t>
        <a:bodyPr/>
        <a:lstStyle/>
        <a:p>
          <a:endParaRPr lang="fr-FR"/>
        </a:p>
      </dgm:t>
    </dgm:pt>
    <dgm:pt modelId="{FC4BDDB9-B0EF-4BE7-91BC-DAF663D06EDF}" type="sibTrans" cxnId="{21594A0D-A16B-4B49-A517-9DB60F167B55}">
      <dgm:prSet/>
      <dgm:spPr/>
      <dgm:t>
        <a:bodyPr/>
        <a:lstStyle/>
        <a:p>
          <a:endParaRPr lang="fr-FR"/>
        </a:p>
      </dgm:t>
    </dgm:pt>
    <dgm:pt modelId="{C0ADD27A-DE72-4D41-A624-91853FC4A4A8}">
      <dgm:prSet phldrT="[Texte]" custT="1"/>
      <dgm:spPr>
        <a:noFill/>
      </dgm:spPr>
      <dgm:t>
        <a:bodyPr/>
        <a:lstStyle/>
        <a:p>
          <a:r>
            <a:rPr lang="fr-FR" sz="1600" b="1" dirty="0">
              <a:solidFill>
                <a:schemeClr val="tx1"/>
              </a:solidFill>
              <a:sym typeface="Wingdings" panose="05000000000000000000" pitchFamily="2" charset="2"/>
            </a:rPr>
            <a:t> </a:t>
          </a:r>
          <a:r>
            <a:rPr lang="fr-FR" sz="1300" b="1" dirty="0">
              <a:solidFill>
                <a:schemeClr val="tx1"/>
              </a:solidFill>
            </a:rPr>
            <a:t>Accueil de l’Enfance </a:t>
          </a:r>
          <a:r>
            <a:rPr lang="fr-FR" sz="1300" dirty="0">
              <a:solidFill>
                <a:schemeClr val="tx1"/>
              </a:solidFill>
            </a:rPr>
            <a:t>(3-11 ans)</a:t>
          </a:r>
        </a:p>
        <a:p>
          <a:r>
            <a:rPr lang="fr-FR" sz="1300" b="0" i="1" dirty="0">
              <a:solidFill>
                <a:schemeClr val="tx1"/>
              </a:solidFill>
            </a:rPr>
            <a:t>Enfance –Jeunesse Médullienne (SPL – 01/01/2017): </a:t>
          </a:r>
          <a:endParaRPr lang="fr-FR" sz="1300" dirty="0">
            <a:solidFill>
              <a:schemeClr val="tx1"/>
            </a:solidFill>
          </a:endParaRPr>
        </a:p>
      </dgm:t>
    </dgm:pt>
    <dgm:pt modelId="{CDAE631E-BDD6-4FCB-9A6A-4FF9C29D4937}" type="parTrans" cxnId="{5DCFC813-C600-4536-BDE2-BF64553D00EF}">
      <dgm:prSet/>
      <dgm:spPr/>
      <dgm:t>
        <a:bodyPr/>
        <a:lstStyle/>
        <a:p>
          <a:endParaRPr lang="fr-FR"/>
        </a:p>
      </dgm:t>
    </dgm:pt>
    <dgm:pt modelId="{66C19CC6-D75B-433B-A0E8-0AC9043237DB}" type="sibTrans" cxnId="{5DCFC813-C600-4536-BDE2-BF64553D00EF}">
      <dgm:prSet/>
      <dgm:spPr/>
      <dgm:t>
        <a:bodyPr/>
        <a:lstStyle/>
        <a:p>
          <a:endParaRPr lang="fr-FR"/>
        </a:p>
      </dgm:t>
    </dgm:pt>
    <dgm:pt modelId="{37A9CD17-DCE7-45B1-88E7-0139910F893B}">
      <dgm:prSet phldrT="[Texte]" custT="1"/>
      <dgm:spPr>
        <a:noFill/>
      </dgm:spPr>
      <dgm:t>
        <a:bodyPr/>
        <a:lstStyle/>
        <a:p>
          <a:r>
            <a:rPr lang="fr-FR" sz="1600" b="1" dirty="0">
              <a:solidFill>
                <a:schemeClr val="tx1"/>
              </a:solidFill>
              <a:sym typeface="Wingdings" panose="05000000000000000000" pitchFamily="2" charset="2"/>
            </a:rPr>
            <a:t> </a:t>
          </a:r>
          <a:r>
            <a:rPr lang="fr-FR" sz="1300" b="1" dirty="0">
              <a:solidFill>
                <a:schemeClr val="tx1"/>
              </a:solidFill>
            </a:rPr>
            <a:t>Accueil de la Jeunesse </a:t>
          </a:r>
          <a:r>
            <a:rPr lang="fr-FR" sz="1300" dirty="0">
              <a:solidFill>
                <a:schemeClr val="tx1"/>
              </a:solidFill>
            </a:rPr>
            <a:t>(11-17 ans)</a:t>
          </a:r>
        </a:p>
        <a:p>
          <a:r>
            <a:rPr lang="fr-FR" sz="1300" b="0" i="1" dirty="0">
              <a:solidFill>
                <a:schemeClr val="tx1"/>
              </a:solidFill>
            </a:rPr>
            <a:t>La CDC Médullienne (Régie – 01/01/2017)</a:t>
          </a:r>
          <a:endParaRPr lang="fr-FR" sz="1300" dirty="0">
            <a:solidFill>
              <a:schemeClr val="tx1"/>
            </a:solidFill>
          </a:endParaRPr>
        </a:p>
      </dgm:t>
    </dgm:pt>
    <dgm:pt modelId="{B893007A-08DF-41E2-A11D-F8EC861238D8}" type="parTrans" cxnId="{B388F791-4F79-4811-8085-75F3ACDE97BC}">
      <dgm:prSet/>
      <dgm:spPr/>
      <dgm:t>
        <a:bodyPr/>
        <a:lstStyle/>
        <a:p>
          <a:endParaRPr lang="fr-FR"/>
        </a:p>
      </dgm:t>
    </dgm:pt>
    <dgm:pt modelId="{526621A2-87CB-40B7-A964-447523FD92A3}" type="sibTrans" cxnId="{B388F791-4F79-4811-8085-75F3ACDE97BC}">
      <dgm:prSet/>
      <dgm:spPr/>
      <dgm:t>
        <a:bodyPr/>
        <a:lstStyle/>
        <a:p>
          <a:endParaRPr lang="fr-FR"/>
        </a:p>
      </dgm:t>
    </dgm:pt>
    <dgm:pt modelId="{6AB6AE3B-81D1-458E-AFA3-948003FA8E9B}">
      <dgm:prSet phldrT="[Texte]" custT="1"/>
      <dgm:spPr>
        <a:noFill/>
      </dgm:spPr>
      <dgm:t>
        <a:bodyPr/>
        <a:lstStyle/>
        <a:p>
          <a:r>
            <a:rPr lang="fr-FR" sz="1300" b="1" dirty="0">
              <a:solidFill>
                <a:schemeClr val="tx1"/>
              </a:solidFill>
            </a:rPr>
            <a:t>2 crèches (34 places)</a:t>
          </a:r>
          <a:endParaRPr lang="fr-FR" sz="1300" dirty="0">
            <a:solidFill>
              <a:schemeClr val="tx1"/>
            </a:solidFill>
          </a:endParaRPr>
        </a:p>
      </dgm:t>
    </dgm:pt>
    <dgm:pt modelId="{FD34870E-601E-4988-AAD1-67250DBFA66F}" type="parTrans" cxnId="{29584EA2-06AE-45DC-8AB4-4C123804010A}">
      <dgm:prSet/>
      <dgm:spPr/>
      <dgm:t>
        <a:bodyPr/>
        <a:lstStyle/>
        <a:p>
          <a:endParaRPr lang="fr-FR"/>
        </a:p>
      </dgm:t>
    </dgm:pt>
    <dgm:pt modelId="{F7724AE7-35C6-4CED-B755-45B3512D7326}" type="sibTrans" cxnId="{29584EA2-06AE-45DC-8AB4-4C123804010A}">
      <dgm:prSet/>
      <dgm:spPr/>
      <dgm:t>
        <a:bodyPr/>
        <a:lstStyle/>
        <a:p>
          <a:endParaRPr lang="fr-FR"/>
        </a:p>
      </dgm:t>
    </dgm:pt>
    <dgm:pt modelId="{61BDB352-EF86-42F4-9797-52AA8B5F183F}">
      <dgm:prSet phldrT="[Texte]" custT="1"/>
      <dgm:spPr>
        <a:noFill/>
      </dgm:spPr>
      <dgm:t>
        <a:bodyPr/>
        <a:lstStyle/>
        <a:p>
          <a:r>
            <a:rPr lang="fr-FR" sz="1300" b="1" dirty="0">
              <a:solidFill>
                <a:schemeClr val="tx1"/>
              </a:solidFill>
            </a:rPr>
            <a:t>Une halte-garderie (10 places)</a:t>
          </a:r>
          <a:endParaRPr lang="fr-FR" sz="1300" dirty="0">
            <a:solidFill>
              <a:schemeClr val="tx1"/>
            </a:solidFill>
          </a:endParaRPr>
        </a:p>
      </dgm:t>
    </dgm:pt>
    <dgm:pt modelId="{BDB5640A-6FBD-4106-BAF5-C1FC9D7146A9}" type="parTrans" cxnId="{BD8C44EC-75E4-4CDC-A33B-6BBBD2881A4C}">
      <dgm:prSet/>
      <dgm:spPr/>
      <dgm:t>
        <a:bodyPr/>
        <a:lstStyle/>
        <a:p>
          <a:endParaRPr lang="fr-FR"/>
        </a:p>
      </dgm:t>
    </dgm:pt>
    <dgm:pt modelId="{CA4D9563-7536-400B-A7FB-43BB559A445C}" type="sibTrans" cxnId="{BD8C44EC-75E4-4CDC-A33B-6BBBD2881A4C}">
      <dgm:prSet/>
      <dgm:spPr/>
      <dgm:t>
        <a:bodyPr/>
        <a:lstStyle/>
        <a:p>
          <a:endParaRPr lang="fr-FR"/>
        </a:p>
      </dgm:t>
    </dgm:pt>
    <dgm:pt modelId="{6E7442AE-B2A9-498D-9F30-B3CD5279B753}">
      <dgm:prSet phldrT="[Texte]" custT="1"/>
      <dgm:spPr>
        <a:noFill/>
      </dgm:spPr>
      <dgm:t>
        <a:bodyPr/>
        <a:lstStyle/>
        <a:p>
          <a:r>
            <a:rPr lang="fr-FR" sz="1300" b="1" dirty="0">
              <a:solidFill>
                <a:schemeClr val="tx1"/>
              </a:solidFill>
            </a:rPr>
            <a:t>Les relais d’assistants maternels et parents</a:t>
          </a:r>
          <a:endParaRPr lang="fr-FR" sz="1300" dirty="0">
            <a:solidFill>
              <a:schemeClr val="tx1"/>
            </a:solidFill>
          </a:endParaRPr>
        </a:p>
      </dgm:t>
    </dgm:pt>
    <dgm:pt modelId="{7ED24A1C-F00B-4541-93C9-5F5C8439D7A0}" type="parTrans" cxnId="{72C66A2D-96BA-437F-866F-70A582B14C79}">
      <dgm:prSet/>
      <dgm:spPr/>
      <dgm:t>
        <a:bodyPr/>
        <a:lstStyle/>
        <a:p>
          <a:endParaRPr lang="fr-FR"/>
        </a:p>
      </dgm:t>
    </dgm:pt>
    <dgm:pt modelId="{74A30B85-C5EF-437D-B134-E45650047E25}" type="sibTrans" cxnId="{72C66A2D-96BA-437F-866F-70A582B14C79}">
      <dgm:prSet/>
      <dgm:spPr/>
      <dgm:t>
        <a:bodyPr/>
        <a:lstStyle/>
        <a:p>
          <a:endParaRPr lang="fr-FR"/>
        </a:p>
      </dgm:t>
    </dgm:pt>
    <dgm:pt modelId="{8CCEF246-503C-40C9-807A-D1ADAEA05FDF}">
      <dgm:prSet phldrT="[Texte]" custT="1"/>
      <dgm:spPr>
        <a:noFill/>
      </dgm:spPr>
      <dgm:t>
        <a:bodyPr/>
        <a:lstStyle/>
        <a:p>
          <a:r>
            <a:rPr lang="fr-FR" sz="1300" b="1" dirty="0">
              <a:solidFill>
                <a:schemeClr val="tx1"/>
              </a:solidFill>
            </a:rPr>
            <a:t>Accueil Péri-Scolaire (APS) (en 2015: 1 997 enfants), </a:t>
          </a:r>
          <a:endParaRPr lang="fr-FR" sz="1300" dirty="0">
            <a:solidFill>
              <a:schemeClr val="tx1"/>
            </a:solidFill>
          </a:endParaRPr>
        </a:p>
      </dgm:t>
    </dgm:pt>
    <dgm:pt modelId="{02CF5A94-7406-4FF8-9060-B44876588F8E}" type="parTrans" cxnId="{6B872C3E-DF50-4972-BA86-F0E2B46866BC}">
      <dgm:prSet/>
      <dgm:spPr/>
      <dgm:t>
        <a:bodyPr/>
        <a:lstStyle/>
        <a:p>
          <a:endParaRPr lang="fr-FR"/>
        </a:p>
      </dgm:t>
    </dgm:pt>
    <dgm:pt modelId="{BEB46E4F-9A37-431F-AE5D-4DD04278DF3C}" type="sibTrans" cxnId="{6B872C3E-DF50-4972-BA86-F0E2B46866BC}">
      <dgm:prSet/>
      <dgm:spPr/>
      <dgm:t>
        <a:bodyPr/>
        <a:lstStyle/>
        <a:p>
          <a:endParaRPr lang="fr-FR"/>
        </a:p>
      </dgm:t>
    </dgm:pt>
    <dgm:pt modelId="{1FC56622-9936-4F6E-B025-2F142A32F1E6}">
      <dgm:prSet phldrT="[Texte]" custT="1"/>
      <dgm:spPr>
        <a:noFill/>
      </dgm:spPr>
      <dgm:t>
        <a:bodyPr/>
        <a:lstStyle/>
        <a:p>
          <a:r>
            <a:rPr lang="fr-FR" sz="1300" b="1" dirty="0">
              <a:solidFill>
                <a:schemeClr val="tx1"/>
              </a:solidFill>
            </a:rPr>
            <a:t>Accueil de Loisir Sans Hébergement (ALSH) (en 2015: 1 320 enfants)</a:t>
          </a:r>
          <a:endParaRPr lang="fr-FR" sz="1300" dirty="0">
            <a:solidFill>
              <a:schemeClr val="tx1"/>
            </a:solidFill>
          </a:endParaRPr>
        </a:p>
      </dgm:t>
    </dgm:pt>
    <dgm:pt modelId="{D9CD6693-C898-43A8-8859-4D2DDCC312BE}" type="parTrans" cxnId="{2256AAC7-CCAA-45B5-8789-932018005988}">
      <dgm:prSet/>
      <dgm:spPr/>
      <dgm:t>
        <a:bodyPr/>
        <a:lstStyle/>
        <a:p>
          <a:endParaRPr lang="fr-FR"/>
        </a:p>
      </dgm:t>
    </dgm:pt>
    <dgm:pt modelId="{58BBA103-626E-49FC-ADB3-CD1C2CC1BF35}" type="sibTrans" cxnId="{2256AAC7-CCAA-45B5-8789-932018005988}">
      <dgm:prSet/>
      <dgm:spPr/>
      <dgm:t>
        <a:bodyPr/>
        <a:lstStyle/>
        <a:p>
          <a:endParaRPr lang="fr-FR"/>
        </a:p>
      </dgm:t>
    </dgm:pt>
    <dgm:pt modelId="{1BA5D90A-F87A-4B41-99C7-2065B9E70CA4}">
      <dgm:prSet phldrT="[Texte]" custT="1"/>
      <dgm:spPr>
        <a:noFill/>
      </dgm:spPr>
      <dgm:t>
        <a:bodyPr/>
        <a:lstStyle/>
        <a:p>
          <a:endParaRPr lang="fr-FR" sz="1300" dirty="0"/>
        </a:p>
      </dgm:t>
    </dgm:pt>
    <dgm:pt modelId="{0885029D-0086-4F26-B8EC-DD251E409FE3}" type="parTrans" cxnId="{DA2CE16C-7B80-4A6B-898E-ACD51E998E0C}">
      <dgm:prSet/>
      <dgm:spPr/>
      <dgm:t>
        <a:bodyPr/>
        <a:lstStyle/>
        <a:p>
          <a:endParaRPr lang="fr-FR"/>
        </a:p>
      </dgm:t>
    </dgm:pt>
    <dgm:pt modelId="{2B02A9B8-D393-4B93-9B3E-56FFB59E8C62}" type="sibTrans" cxnId="{DA2CE16C-7B80-4A6B-898E-ACD51E998E0C}">
      <dgm:prSet/>
      <dgm:spPr/>
      <dgm:t>
        <a:bodyPr/>
        <a:lstStyle/>
        <a:p>
          <a:endParaRPr lang="fr-FR"/>
        </a:p>
      </dgm:t>
    </dgm:pt>
    <dgm:pt modelId="{3CAF8DBD-F92D-42F5-807D-B012031661B3}">
      <dgm:prSet phldrT="[Texte]" custT="1"/>
      <dgm:spPr>
        <a:noFill/>
      </dgm:spPr>
      <dgm:t>
        <a:bodyPr/>
        <a:lstStyle/>
        <a:p>
          <a:r>
            <a:rPr lang="fr-FR" sz="1300" dirty="0">
              <a:solidFill>
                <a:schemeClr val="tx1"/>
              </a:solidFill>
            </a:rPr>
            <a:t>Passerelle également pour le enfants de </a:t>
          </a:r>
          <a:r>
            <a:rPr lang="fr-FR" sz="1300" b="1" dirty="0">
              <a:solidFill>
                <a:schemeClr val="tx1"/>
              </a:solidFill>
            </a:rPr>
            <a:t>CM1 et CM2 de Castelnau-de-Médoc</a:t>
          </a:r>
          <a:r>
            <a:rPr lang="fr-FR" sz="1300" dirty="0">
              <a:solidFill>
                <a:schemeClr val="tx1"/>
              </a:solidFill>
            </a:rPr>
            <a:t> </a:t>
          </a:r>
        </a:p>
      </dgm:t>
    </dgm:pt>
    <dgm:pt modelId="{D128AD1B-9247-4D57-BC84-D0B9CA10B5E7}" type="parTrans" cxnId="{094760FE-FA9A-429A-8C20-175143F7C627}">
      <dgm:prSet/>
      <dgm:spPr/>
      <dgm:t>
        <a:bodyPr/>
        <a:lstStyle/>
        <a:p>
          <a:endParaRPr lang="fr-FR"/>
        </a:p>
      </dgm:t>
    </dgm:pt>
    <dgm:pt modelId="{CA2DC1B2-6B07-41D7-BA1F-5621C8205997}" type="sibTrans" cxnId="{094760FE-FA9A-429A-8C20-175143F7C627}">
      <dgm:prSet/>
      <dgm:spPr/>
      <dgm:t>
        <a:bodyPr/>
        <a:lstStyle/>
        <a:p>
          <a:endParaRPr lang="fr-FR"/>
        </a:p>
      </dgm:t>
    </dgm:pt>
    <dgm:pt modelId="{DFE2B1A2-C55B-4B7F-A0FB-E2FDFB93B238}">
      <dgm:prSet custT="1"/>
      <dgm:spPr>
        <a:noFill/>
      </dgm:spPr>
      <dgm:t>
        <a:bodyPr/>
        <a:lstStyle/>
        <a:p>
          <a:r>
            <a:rPr lang="fr-FR" sz="1300" b="1" dirty="0">
              <a:solidFill>
                <a:schemeClr val="tx1"/>
              </a:solidFill>
              <a:sym typeface="Wingdings" panose="05000000000000000000" pitchFamily="2" charset="2"/>
            </a:rPr>
            <a:t> </a:t>
          </a:r>
          <a:r>
            <a:rPr lang="fr-FR" sz="1300" b="1" dirty="0">
              <a:solidFill>
                <a:schemeClr val="tx1"/>
              </a:solidFill>
            </a:rPr>
            <a:t>Etablissements scolaires</a:t>
          </a:r>
        </a:p>
        <a:p>
          <a:endParaRPr lang="fr-FR" sz="1600" dirty="0">
            <a:solidFill>
              <a:schemeClr val="tx1"/>
            </a:solidFill>
          </a:endParaRPr>
        </a:p>
        <a:p>
          <a:endParaRPr lang="fr-FR" sz="1600" dirty="0">
            <a:solidFill>
              <a:schemeClr val="tx1"/>
            </a:solidFill>
          </a:endParaRPr>
        </a:p>
        <a:p>
          <a:r>
            <a:rPr lang="fr-FR" sz="1600" dirty="0">
              <a:solidFill>
                <a:schemeClr val="tx1"/>
              </a:solidFill>
            </a:rPr>
            <a:t> </a:t>
          </a:r>
        </a:p>
      </dgm:t>
    </dgm:pt>
    <dgm:pt modelId="{0B6845EF-1C94-44AF-94F4-315AA24BB8B3}" type="parTrans" cxnId="{61441284-6903-4E08-979E-8F9373CD97B8}">
      <dgm:prSet/>
      <dgm:spPr/>
      <dgm:t>
        <a:bodyPr/>
        <a:lstStyle/>
        <a:p>
          <a:endParaRPr lang="fr-FR"/>
        </a:p>
      </dgm:t>
    </dgm:pt>
    <dgm:pt modelId="{CF2795C7-18E9-4AC1-A2BB-07F1478CFF58}" type="sibTrans" cxnId="{61441284-6903-4E08-979E-8F9373CD97B8}">
      <dgm:prSet/>
      <dgm:spPr/>
      <dgm:t>
        <a:bodyPr/>
        <a:lstStyle/>
        <a:p>
          <a:endParaRPr lang="fr-FR"/>
        </a:p>
      </dgm:t>
    </dgm:pt>
    <dgm:pt modelId="{D50FA1BB-9E9F-4645-8DA3-232984DDE90D}">
      <dgm:prSet/>
      <dgm:spPr>
        <a:noFill/>
      </dgm:spPr>
      <dgm:t>
        <a:bodyPr/>
        <a:lstStyle/>
        <a:p>
          <a:endParaRPr lang="fr-FR" sz="2700" dirty="0"/>
        </a:p>
      </dgm:t>
    </dgm:pt>
    <dgm:pt modelId="{6B2B93DB-DA86-4C12-A1CC-6BC2E7F9EE1F}" type="parTrans" cxnId="{34346F26-89DC-4182-B45C-FED56DC33414}">
      <dgm:prSet/>
      <dgm:spPr/>
      <dgm:t>
        <a:bodyPr/>
        <a:lstStyle/>
        <a:p>
          <a:endParaRPr lang="fr-FR"/>
        </a:p>
      </dgm:t>
    </dgm:pt>
    <dgm:pt modelId="{E52E99AA-0A24-4CBC-B87A-62D1C35A2B4D}" type="sibTrans" cxnId="{34346F26-89DC-4182-B45C-FED56DC33414}">
      <dgm:prSet/>
      <dgm:spPr/>
      <dgm:t>
        <a:bodyPr/>
        <a:lstStyle/>
        <a:p>
          <a:endParaRPr lang="fr-FR"/>
        </a:p>
      </dgm:t>
    </dgm:pt>
    <dgm:pt modelId="{D788BDCF-13A1-45BE-BFEE-1EA693DCC79C}">
      <dgm:prSet phldrT="[Texte]" custT="1"/>
      <dgm:spPr>
        <a:noFill/>
      </dgm:spPr>
      <dgm:t>
        <a:bodyPr/>
        <a:lstStyle/>
        <a:p>
          <a:r>
            <a:rPr lang="fr-FR" sz="1300" b="1" dirty="0">
              <a:solidFill>
                <a:schemeClr val="tx1"/>
              </a:solidFill>
            </a:rPr>
            <a:t>mercredi et durant les vacances scolaires à Castelnau-de-Médoc et au Porge</a:t>
          </a:r>
          <a:r>
            <a:rPr lang="fr-FR" sz="1300" dirty="0">
              <a:solidFill>
                <a:schemeClr val="tx1"/>
              </a:solidFill>
            </a:rPr>
            <a:t> (effectif maximal: </a:t>
          </a:r>
          <a:r>
            <a:rPr lang="fr-FR" sz="1300" b="1" dirty="0">
              <a:solidFill>
                <a:schemeClr val="tx1"/>
              </a:solidFill>
            </a:rPr>
            <a:t>48 jeunes</a:t>
          </a:r>
          <a:r>
            <a:rPr lang="fr-FR" sz="1300" dirty="0">
              <a:solidFill>
                <a:schemeClr val="tx1"/>
              </a:solidFill>
            </a:rPr>
            <a:t>). </a:t>
          </a:r>
        </a:p>
      </dgm:t>
    </dgm:pt>
    <dgm:pt modelId="{DC342CE5-BE49-4AB1-BB4A-BD9263F01BC0}" type="sibTrans" cxnId="{F5AE38B5-D4BE-4318-986E-69208BC02C7B}">
      <dgm:prSet/>
      <dgm:spPr/>
      <dgm:t>
        <a:bodyPr/>
        <a:lstStyle/>
        <a:p>
          <a:endParaRPr lang="fr-FR"/>
        </a:p>
      </dgm:t>
    </dgm:pt>
    <dgm:pt modelId="{4D961E84-1F08-422D-A76D-12248A5A52C4}" type="parTrans" cxnId="{F5AE38B5-D4BE-4318-986E-69208BC02C7B}">
      <dgm:prSet/>
      <dgm:spPr/>
      <dgm:t>
        <a:bodyPr/>
        <a:lstStyle/>
        <a:p>
          <a:endParaRPr lang="fr-FR"/>
        </a:p>
      </dgm:t>
    </dgm:pt>
    <dgm:pt modelId="{4068ED6E-C24F-47DC-9F25-87651DD42717}" type="pres">
      <dgm:prSet presAssocID="{57890E9F-4B36-4A09-8B73-B901B3E4BEC0}" presName="diagram" presStyleCnt="0">
        <dgm:presLayoutVars>
          <dgm:dir/>
          <dgm:resizeHandles val="exact"/>
        </dgm:presLayoutVars>
      </dgm:prSet>
      <dgm:spPr/>
      <dgm:t>
        <a:bodyPr/>
        <a:lstStyle/>
        <a:p>
          <a:endParaRPr lang="fr-FR"/>
        </a:p>
      </dgm:t>
    </dgm:pt>
    <dgm:pt modelId="{3B0F28A8-DEA5-46DD-ADF0-1FB8EF2F6340}" type="pres">
      <dgm:prSet presAssocID="{6A761EA3-44C2-4BA0-8769-409C5456A716}" presName="node" presStyleLbl="node1" presStyleIdx="0" presStyleCnt="4" custScaleY="86417" custLinFactNeighborY="-4220">
        <dgm:presLayoutVars>
          <dgm:bulletEnabled val="1"/>
        </dgm:presLayoutVars>
      </dgm:prSet>
      <dgm:spPr/>
      <dgm:t>
        <a:bodyPr/>
        <a:lstStyle/>
        <a:p>
          <a:endParaRPr lang="fr-FR"/>
        </a:p>
      </dgm:t>
    </dgm:pt>
    <dgm:pt modelId="{7C874B20-5195-4F04-8DFF-BCC19ACD5674}" type="pres">
      <dgm:prSet presAssocID="{FC4BDDB9-B0EF-4BE7-91BC-DAF663D06EDF}" presName="sibTrans" presStyleCnt="0"/>
      <dgm:spPr/>
    </dgm:pt>
    <dgm:pt modelId="{E2003ECA-6028-4CC7-A080-D6EEA4BC1331}" type="pres">
      <dgm:prSet presAssocID="{C0ADD27A-DE72-4D41-A624-91853FC4A4A8}" presName="node" presStyleLbl="node1" presStyleIdx="1" presStyleCnt="4" custScaleY="44030" custLinFactX="-9810" custLinFactNeighborX="-100000" custLinFactNeighborY="29597">
        <dgm:presLayoutVars>
          <dgm:bulletEnabled val="1"/>
        </dgm:presLayoutVars>
      </dgm:prSet>
      <dgm:spPr/>
      <dgm:t>
        <a:bodyPr/>
        <a:lstStyle/>
        <a:p>
          <a:endParaRPr lang="fr-FR"/>
        </a:p>
      </dgm:t>
    </dgm:pt>
    <dgm:pt modelId="{A7445387-9945-435C-8421-09BC98E5C2E0}" type="pres">
      <dgm:prSet presAssocID="{66C19CC6-D75B-433B-A0E8-0AC9043237DB}" presName="sibTrans" presStyleCnt="0"/>
      <dgm:spPr/>
    </dgm:pt>
    <dgm:pt modelId="{D7F0FE13-8C28-4345-AB52-9DFDE394D4C0}" type="pres">
      <dgm:prSet presAssocID="{37A9CD17-DCE7-45B1-88E7-0139910F893B}" presName="node" presStyleLbl="node1" presStyleIdx="2" presStyleCnt="4" custScaleY="64085" custLinFactNeighborX="5429" custLinFactNeighborY="-25778">
        <dgm:presLayoutVars>
          <dgm:bulletEnabled val="1"/>
        </dgm:presLayoutVars>
      </dgm:prSet>
      <dgm:spPr/>
      <dgm:t>
        <a:bodyPr/>
        <a:lstStyle/>
        <a:p>
          <a:endParaRPr lang="fr-FR"/>
        </a:p>
      </dgm:t>
    </dgm:pt>
    <dgm:pt modelId="{35D52CEA-70A9-47D1-95A6-7F8CE74D1FB1}" type="pres">
      <dgm:prSet presAssocID="{526621A2-87CB-40B7-A964-447523FD92A3}" presName="sibTrans" presStyleCnt="0"/>
      <dgm:spPr/>
    </dgm:pt>
    <dgm:pt modelId="{6320DBA9-44DC-4CD6-9CCE-9CF485EF0F17}" type="pres">
      <dgm:prSet presAssocID="{DFE2B1A2-C55B-4B7F-A0FB-E2FDFB93B238}" presName="node" presStyleLbl="node1" presStyleIdx="3" presStyleCnt="4" custScaleX="114248" custScaleY="111392" custLinFactY="-10621" custLinFactNeighborX="4338" custLinFactNeighborY="-100000">
        <dgm:presLayoutVars>
          <dgm:bulletEnabled val="1"/>
        </dgm:presLayoutVars>
      </dgm:prSet>
      <dgm:spPr/>
      <dgm:t>
        <a:bodyPr/>
        <a:lstStyle/>
        <a:p>
          <a:endParaRPr lang="fr-FR"/>
        </a:p>
      </dgm:t>
    </dgm:pt>
  </dgm:ptLst>
  <dgm:cxnLst>
    <dgm:cxn modelId="{21594A0D-A16B-4B49-A517-9DB60F167B55}" srcId="{57890E9F-4B36-4A09-8B73-B901B3E4BEC0}" destId="{6A761EA3-44C2-4BA0-8769-409C5456A716}" srcOrd="0" destOrd="0" parTransId="{83EB1D2C-E6E7-44E4-9418-CCD0A53EE669}" sibTransId="{FC4BDDB9-B0EF-4BE7-91BC-DAF663D06EDF}"/>
    <dgm:cxn modelId="{6B872C3E-DF50-4972-BA86-F0E2B46866BC}" srcId="{C0ADD27A-DE72-4D41-A624-91853FC4A4A8}" destId="{8CCEF246-503C-40C9-807A-D1ADAEA05FDF}" srcOrd="0" destOrd="0" parTransId="{02CF5A94-7406-4FF8-9060-B44876588F8E}" sibTransId="{BEB46E4F-9A37-431F-AE5D-4DD04278DF3C}"/>
    <dgm:cxn modelId="{5DCFC813-C600-4536-BDE2-BF64553D00EF}" srcId="{57890E9F-4B36-4A09-8B73-B901B3E4BEC0}" destId="{C0ADD27A-DE72-4D41-A624-91853FC4A4A8}" srcOrd="1" destOrd="0" parTransId="{CDAE631E-BDD6-4FCB-9A6A-4FF9C29D4937}" sibTransId="{66C19CC6-D75B-433B-A0E8-0AC9043237DB}"/>
    <dgm:cxn modelId="{0966A9B4-A0CB-4FDA-B01D-8DFE71552216}" type="presOf" srcId="{DFE2B1A2-C55B-4B7F-A0FB-E2FDFB93B238}" destId="{6320DBA9-44DC-4CD6-9CCE-9CF485EF0F17}" srcOrd="0" destOrd="0" presId="urn:microsoft.com/office/officeart/2005/8/layout/default#1"/>
    <dgm:cxn modelId="{EEA28AA2-63DC-49F8-A835-5D4C926AA4DB}" type="presOf" srcId="{57890E9F-4B36-4A09-8B73-B901B3E4BEC0}" destId="{4068ED6E-C24F-47DC-9F25-87651DD42717}" srcOrd="0" destOrd="0" presId="urn:microsoft.com/office/officeart/2005/8/layout/default#1"/>
    <dgm:cxn modelId="{BD8C44EC-75E4-4CDC-A33B-6BBBD2881A4C}" srcId="{6A761EA3-44C2-4BA0-8769-409C5456A716}" destId="{61BDB352-EF86-42F4-9797-52AA8B5F183F}" srcOrd="1" destOrd="0" parTransId="{BDB5640A-6FBD-4106-BAF5-C1FC9D7146A9}" sibTransId="{CA4D9563-7536-400B-A7FB-43BB559A445C}"/>
    <dgm:cxn modelId="{F5AE38B5-D4BE-4318-986E-69208BC02C7B}" srcId="{37A9CD17-DCE7-45B1-88E7-0139910F893B}" destId="{D788BDCF-13A1-45BE-BFEE-1EA693DCC79C}" srcOrd="0" destOrd="0" parTransId="{4D961E84-1F08-422D-A76D-12248A5A52C4}" sibTransId="{DC342CE5-BE49-4AB1-BB4A-BD9263F01BC0}"/>
    <dgm:cxn modelId="{B388F791-4F79-4811-8085-75F3ACDE97BC}" srcId="{57890E9F-4B36-4A09-8B73-B901B3E4BEC0}" destId="{37A9CD17-DCE7-45B1-88E7-0139910F893B}" srcOrd="2" destOrd="0" parTransId="{B893007A-08DF-41E2-A11D-F8EC861238D8}" sibTransId="{526621A2-87CB-40B7-A964-447523FD92A3}"/>
    <dgm:cxn modelId="{72C66A2D-96BA-437F-866F-70A582B14C79}" srcId="{6A761EA3-44C2-4BA0-8769-409C5456A716}" destId="{6E7442AE-B2A9-498D-9F30-B3CD5279B753}" srcOrd="2" destOrd="0" parTransId="{7ED24A1C-F00B-4541-93C9-5F5C8439D7A0}" sibTransId="{74A30B85-C5EF-437D-B134-E45650047E25}"/>
    <dgm:cxn modelId="{F70D850C-2534-4756-950D-5D73B13EC5E9}" type="presOf" srcId="{8CCEF246-503C-40C9-807A-D1ADAEA05FDF}" destId="{E2003ECA-6028-4CC7-A080-D6EEA4BC1331}" srcOrd="0" destOrd="1" presId="urn:microsoft.com/office/officeart/2005/8/layout/default#1"/>
    <dgm:cxn modelId="{094760FE-FA9A-429A-8C20-175143F7C627}" srcId="{37A9CD17-DCE7-45B1-88E7-0139910F893B}" destId="{3CAF8DBD-F92D-42F5-807D-B012031661B3}" srcOrd="1" destOrd="0" parTransId="{D128AD1B-9247-4D57-BC84-D0B9CA10B5E7}" sibTransId="{CA2DC1B2-6B07-41D7-BA1F-5621C8205997}"/>
    <dgm:cxn modelId="{2256AAC7-CCAA-45B5-8789-932018005988}" srcId="{C0ADD27A-DE72-4D41-A624-91853FC4A4A8}" destId="{1FC56622-9936-4F6E-B025-2F142A32F1E6}" srcOrd="1" destOrd="0" parTransId="{D9CD6693-C898-43A8-8859-4D2DDCC312BE}" sibTransId="{58BBA103-626E-49FC-ADB3-CD1C2CC1BF35}"/>
    <dgm:cxn modelId="{D7F587FD-5AA7-4681-B664-72585EB19821}" type="presOf" srcId="{3CAF8DBD-F92D-42F5-807D-B012031661B3}" destId="{D7F0FE13-8C28-4345-AB52-9DFDE394D4C0}" srcOrd="0" destOrd="2" presId="urn:microsoft.com/office/officeart/2005/8/layout/default#1"/>
    <dgm:cxn modelId="{E8D4A71A-180F-46B0-9D97-D859C6129490}" type="presOf" srcId="{1FC56622-9936-4F6E-B025-2F142A32F1E6}" destId="{E2003ECA-6028-4CC7-A080-D6EEA4BC1331}" srcOrd="0" destOrd="2" presId="urn:microsoft.com/office/officeart/2005/8/layout/default#1"/>
    <dgm:cxn modelId="{F3840039-6B75-46A8-A591-4A92C858106C}" type="presOf" srcId="{C0ADD27A-DE72-4D41-A624-91853FC4A4A8}" destId="{E2003ECA-6028-4CC7-A080-D6EEA4BC1331}" srcOrd="0" destOrd="0" presId="urn:microsoft.com/office/officeart/2005/8/layout/default#1"/>
    <dgm:cxn modelId="{658AF420-A626-447C-8573-98807959E27E}" type="presOf" srcId="{D788BDCF-13A1-45BE-BFEE-1EA693DCC79C}" destId="{D7F0FE13-8C28-4345-AB52-9DFDE394D4C0}" srcOrd="0" destOrd="1" presId="urn:microsoft.com/office/officeart/2005/8/layout/default#1"/>
    <dgm:cxn modelId="{7158196A-7EDF-4C6C-AADF-99C0D15E34A5}" type="presOf" srcId="{61BDB352-EF86-42F4-9797-52AA8B5F183F}" destId="{3B0F28A8-DEA5-46DD-ADF0-1FB8EF2F6340}" srcOrd="0" destOrd="2" presId="urn:microsoft.com/office/officeart/2005/8/layout/default#1"/>
    <dgm:cxn modelId="{D7111322-35DA-4837-B25A-206D56931E8C}" type="presOf" srcId="{6AB6AE3B-81D1-458E-AFA3-948003FA8E9B}" destId="{3B0F28A8-DEA5-46DD-ADF0-1FB8EF2F6340}" srcOrd="0" destOrd="1" presId="urn:microsoft.com/office/officeart/2005/8/layout/default#1"/>
    <dgm:cxn modelId="{61441284-6903-4E08-979E-8F9373CD97B8}" srcId="{57890E9F-4B36-4A09-8B73-B901B3E4BEC0}" destId="{DFE2B1A2-C55B-4B7F-A0FB-E2FDFB93B238}" srcOrd="3" destOrd="0" parTransId="{0B6845EF-1C94-44AF-94F4-315AA24BB8B3}" sibTransId="{CF2795C7-18E9-4AC1-A2BB-07F1478CFF58}"/>
    <dgm:cxn modelId="{DA2CE16C-7B80-4A6B-898E-ACD51E998E0C}" srcId="{C0ADD27A-DE72-4D41-A624-91853FC4A4A8}" destId="{1BA5D90A-F87A-4B41-99C7-2065B9E70CA4}" srcOrd="2" destOrd="0" parTransId="{0885029D-0086-4F26-B8EC-DD251E409FE3}" sibTransId="{2B02A9B8-D393-4B93-9B3E-56FFB59E8C62}"/>
    <dgm:cxn modelId="{C53BF081-8BAB-4851-995F-36CD19A03947}" type="presOf" srcId="{6A761EA3-44C2-4BA0-8769-409C5456A716}" destId="{3B0F28A8-DEA5-46DD-ADF0-1FB8EF2F6340}" srcOrd="0" destOrd="0" presId="urn:microsoft.com/office/officeart/2005/8/layout/default#1"/>
    <dgm:cxn modelId="{29584EA2-06AE-45DC-8AB4-4C123804010A}" srcId="{6A761EA3-44C2-4BA0-8769-409C5456A716}" destId="{6AB6AE3B-81D1-458E-AFA3-948003FA8E9B}" srcOrd="0" destOrd="0" parTransId="{FD34870E-601E-4988-AAD1-67250DBFA66F}" sibTransId="{F7724AE7-35C6-4CED-B755-45B3512D7326}"/>
    <dgm:cxn modelId="{2CA33AEB-D341-45AD-8842-ED61EFD8F2D4}" type="presOf" srcId="{D50FA1BB-9E9F-4645-8DA3-232984DDE90D}" destId="{6320DBA9-44DC-4CD6-9CCE-9CF485EF0F17}" srcOrd="0" destOrd="1" presId="urn:microsoft.com/office/officeart/2005/8/layout/default#1"/>
    <dgm:cxn modelId="{63AAC00E-0181-4C6C-9B57-0243BE7D6B7F}" type="presOf" srcId="{6E7442AE-B2A9-498D-9F30-B3CD5279B753}" destId="{3B0F28A8-DEA5-46DD-ADF0-1FB8EF2F6340}" srcOrd="0" destOrd="3" presId="urn:microsoft.com/office/officeart/2005/8/layout/default#1"/>
    <dgm:cxn modelId="{A2AB369B-40B6-48FF-B7D8-AB9BEF29E526}" type="presOf" srcId="{37A9CD17-DCE7-45B1-88E7-0139910F893B}" destId="{D7F0FE13-8C28-4345-AB52-9DFDE394D4C0}" srcOrd="0" destOrd="0" presId="urn:microsoft.com/office/officeart/2005/8/layout/default#1"/>
    <dgm:cxn modelId="{34346F26-89DC-4182-B45C-FED56DC33414}" srcId="{DFE2B1A2-C55B-4B7F-A0FB-E2FDFB93B238}" destId="{D50FA1BB-9E9F-4645-8DA3-232984DDE90D}" srcOrd="0" destOrd="0" parTransId="{6B2B93DB-DA86-4C12-A1CC-6BC2E7F9EE1F}" sibTransId="{E52E99AA-0A24-4CBC-B87A-62D1C35A2B4D}"/>
    <dgm:cxn modelId="{4A1FDE5C-2158-42D7-BD56-2996120E9082}" type="presOf" srcId="{1BA5D90A-F87A-4B41-99C7-2065B9E70CA4}" destId="{E2003ECA-6028-4CC7-A080-D6EEA4BC1331}" srcOrd="0" destOrd="3" presId="urn:microsoft.com/office/officeart/2005/8/layout/default#1"/>
    <dgm:cxn modelId="{C99D5EC5-5D1F-4CF1-B987-1DB71E912124}" type="presParOf" srcId="{4068ED6E-C24F-47DC-9F25-87651DD42717}" destId="{3B0F28A8-DEA5-46DD-ADF0-1FB8EF2F6340}" srcOrd="0" destOrd="0" presId="urn:microsoft.com/office/officeart/2005/8/layout/default#1"/>
    <dgm:cxn modelId="{58720E58-FC0B-4094-B0CB-9703165B2533}" type="presParOf" srcId="{4068ED6E-C24F-47DC-9F25-87651DD42717}" destId="{7C874B20-5195-4F04-8DFF-BCC19ACD5674}" srcOrd="1" destOrd="0" presId="urn:microsoft.com/office/officeart/2005/8/layout/default#1"/>
    <dgm:cxn modelId="{5DB1E826-37DC-4632-A4E3-3794E73E541D}" type="presParOf" srcId="{4068ED6E-C24F-47DC-9F25-87651DD42717}" destId="{E2003ECA-6028-4CC7-A080-D6EEA4BC1331}" srcOrd="2" destOrd="0" presId="urn:microsoft.com/office/officeart/2005/8/layout/default#1"/>
    <dgm:cxn modelId="{9DA52980-F7A1-4980-8F66-D58BD3878228}" type="presParOf" srcId="{4068ED6E-C24F-47DC-9F25-87651DD42717}" destId="{A7445387-9945-435C-8421-09BC98E5C2E0}" srcOrd="3" destOrd="0" presId="urn:microsoft.com/office/officeart/2005/8/layout/default#1"/>
    <dgm:cxn modelId="{F53C8469-2E3E-4C61-91F7-CE0117219C10}" type="presParOf" srcId="{4068ED6E-C24F-47DC-9F25-87651DD42717}" destId="{D7F0FE13-8C28-4345-AB52-9DFDE394D4C0}" srcOrd="4" destOrd="0" presId="urn:microsoft.com/office/officeart/2005/8/layout/default#1"/>
    <dgm:cxn modelId="{2891A8BB-14C0-4ABC-881A-5615868D291A}" type="presParOf" srcId="{4068ED6E-C24F-47DC-9F25-87651DD42717}" destId="{35D52CEA-70A9-47D1-95A6-7F8CE74D1FB1}" srcOrd="5" destOrd="0" presId="urn:microsoft.com/office/officeart/2005/8/layout/default#1"/>
    <dgm:cxn modelId="{AE0BF402-1C43-4230-A585-2F11BA266FA7}" type="presParOf" srcId="{4068ED6E-C24F-47DC-9F25-87651DD42717}" destId="{6320DBA9-44DC-4CD6-9CCE-9CF485EF0F17}" srcOrd="6"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60EB4-15E0-4848-80CC-C2BF1A3F14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9E77A699-AD55-483F-854F-2CDEBA428DAD}">
      <dgm:prSet/>
      <dgm:spPr/>
      <dgm:t>
        <a:bodyPr/>
        <a:lstStyle/>
        <a:p>
          <a:r>
            <a:rPr lang="fr-FR" dirty="0"/>
            <a:t>La réutilisation des brouillons</a:t>
          </a:r>
        </a:p>
      </dgm:t>
    </dgm:pt>
    <dgm:pt modelId="{F34BB7E2-F72F-40E4-AC05-71985E7B0297}" type="parTrans" cxnId="{44B105B5-9F72-47D1-ABC4-394A4F1CB8FE}">
      <dgm:prSet/>
      <dgm:spPr/>
      <dgm:t>
        <a:bodyPr/>
        <a:lstStyle/>
        <a:p>
          <a:endParaRPr lang="fr-FR"/>
        </a:p>
      </dgm:t>
    </dgm:pt>
    <dgm:pt modelId="{7141EE26-1EC7-4F0B-8C81-FA3A15FF9F11}" type="sibTrans" cxnId="{44B105B5-9F72-47D1-ABC4-394A4F1CB8FE}">
      <dgm:prSet/>
      <dgm:spPr/>
      <dgm:t>
        <a:bodyPr/>
        <a:lstStyle/>
        <a:p>
          <a:endParaRPr lang="fr-FR"/>
        </a:p>
      </dgm:t>
    </dgm:pt>
    <dgm:pt modelId="{2F0049E6-F53E-4D21-A7DD-EB3F7EC9D6CB}">
      <dgm:prSet/>
      <dgm:spPr/>
      <dgm:t>
        <a:bodyPr/>
        <a:lstStyle/>
        <a:p>
          <a:r>
            <a:rPr lang="fr-FR" dirty="0"/>
            <a:t>Développement de la dématérialisation (paie, convocations comptes rendus de conseils)</a:t>
          </a:r>
        </a:p>
      </dgm:t>
    </dgm:pt>
    <dgm:pt modelId="{8E45C23F-7B77-4763-82B3-812FB3840DB5}" type="parTrans" cxnId="{794925BF-2FBA-47B3-9483-E422EC108062}">
      <dgm:prSet/>
      <dgm:spPr/>
      <dgm:t>
        <a:bodyPr/>
        <a:lstStyle/>
        <a:p>
          <a:endParaRPr lang="fr-FR"/>
        </a:p>
      </dgm:t>
    </dgm:pt>
    <dgm:pt modelId="{9244D5C5-067B-4EE7-8F42-F9F744F14C5F}" type="sibTrans" cxnId="{794925BF-2FBA-47B3-9483-E422EC108062}">
      <dgm:prSet/>
      <dgm:spPr/>
      <dgm:t>
        <a:bodyPr/>
        <a:lstStyle/>
        <a:p>
          <a:endParaRPr lang="fr-FR"/>
        </a:p>
      </dgm:t>
    </dgm:pt>
    <dgm:pt modelId="{5C8BDEDB-F05A-45A9-A787-0911B7E9C585}">
      <dgm:prSet/>
      <dgm:spPr/>
      <dgm:t>
        <a:bodyPr/>
        <a:lstStyle/>
        <a:p>
          <a:r>
            <a:rPr lang="fr-FR" dirty="0"/>
            <a:t>Dématérialisation des fax (Avensan, Listrac-Médoc, Le Temple et Sainte Hélène) </a:t>
          </a:r>
        </a:p>
      </dgm:t>
    </dgm:pt>
    <dgm:pt modelId="{8D69E364-79D7-41BD-91AF-42758D10568B}" type="parTrans" cxnId="{F1752CFC-02F9-47B2-AC14-646BF3F02702}">
      <dgm:prSet/>
      <dgm:spPr/>
      <dgm:t>
        <a:bodyPr/>
        <a:lstStyle/>
        <a:p>
          <a:endParaRPr lang="fr-FR"/>
        </a:p>
      </dgm:t>
    </dgm:pt>
    <dgm:pt modelId="{183DF389-979F-42A8-ACAB-64D6ECD036B2}" type="sibTrans" cxnId="{F1752CFC-02F9-47B2-AC14-646BF3F02702}">
      <dgm:prSet/>
      <dgm:spPr/>
      <dgm:t>
        <a:bodyPr/>
        <a:lstStyle/>
        <a:p>
          <a:endParaRPr lang="fr-FR"/>
        </a:p>
      </dgm:t>
    </dgm:pt>
    <dgm:pt modelId="{A48AAC7B-F47A-4F16-BABA-EBAFA2EF882A}">
      <dgm:prSet/>
      <dgm:spPr/>
      <dgm:t>
        <a:bodyPr/>
        <a:lstStyle/>
        <a:p>
          <a:r>
            <a:rPr lang="fr-FR" dirty="0"/>
            <a:t>Tous les agents des Services techniques ont déjà été formés ou sont en cours de formation en matière d’utilisation des broyats, paillage, mulching etc. et de changement de pratiques (« zérophyto »). </a:t>
          </a:r>
        </a:p>
      </dgm:t>
    </dgm:pt>
    <dgm:pt modelId="{32279643-2FB1-42DC-AEA2-F164DC18076D}" type="parTrans" cxnId="{B61E9197-5C45-457A-8A73-0C86BFA9BF65}">
      <dgm:prSet/>
      <dgm:spPr/>
      <dgm:t>
        <a:bodyPr/>
        <a:lstStyle/>
        <a:p>
          <a:endParaRPr lang="fr-FR"/>
        </a:p>
      </dgm:t>
    </dgm:pt>
    <dgm:pt modelId="{4820C480-302B-4F22-9823-166D4FA0ED6F}" type="sibTrans" cxnId="{B61E9197-5C45-457A-8A73-0C86BFA9BF65}">
      <dgm:prSet/>
      <dgm:spPr/>
      <dgm:t>
        <a:bodyPr/>
        <a:lstStyle/>
        <a:p>
          <a:endParaRPr lang="fr-FR"/>
        </a:p>
      </dgm:t>
    </dgm:pt>
    <dgm:pt modelId="{68EBE3CE-D087-45E8-B88D-F3568F83BDA5}">
      <dgm:prSet/>
      <dgm:spPr/>
      <dgm:t>
        <a:bodyPr/>
        <a:lstStyle/>
        <a:p>
          <a:r>
            <a:rPr lang="fr-FR" b="1" dirty="0"/>
            <a:t>Dans leurs écoles  : </a:t>
          </a:r>
          <a:endParaRPr lang="fr-FR" dirty="0"/>
        </a:p>
      </dgm:t>
    </dgm:pt>
    <dgm:pt modelId="{ABEA7943-ED37-4F53-838E-655F25728A67}" type="parTrans" cxnId="{A09AFF63-C7D2-42AC-B0C5-2E8A17FA7981}">
      <dgm:prSet/>
      <dgm:spPr/>
      <dgm:t>
        <a:bodyPr/>
        <a:lstStyle/>
        <a:p>
          <a:endParaRPr lang="fr-FR"/>
        </a:p>
      </dgm:t>
    </dgm:pt>
    <dgm:pt modelId="{DC7A4F3E-78E3-46EB-8978-396DCB0B52E3}" type="sibTrans" cxnId="{A09AFF63-C7D2-42AC-B0C5-2E8A17FA7981}">
      <dgm:prSet/>
      <dgm:spPr/>
      <dgm:t>
        <a:bodyPr/>
        <a:lstStyle/>
        <a:p>
          <a:endParaRPr lang="fr-FR"/>
        </a:p>
      </dgm:t>
    </dgm:pt>
    <dgm:pt modelId="{C510D791-8FD0-4577-A364-1092A0A0A70F}">
      <dgm:prSet/>
      <dgm:spPr/>
      <dgm:t>
        <a:bodyPr/>
        <a:lstStyle/>
        <a:p>
          <a:r>
            <a:rPr lang="fr-FR" dirty="0"/>
            <a:t>Sensibilisation des enfants et des équipes au gaspillage alimentaire: grammage des portions; formation des équipes et enseignants au Porge; Avensan: à travers le Conseil Municipal des Enfants, </a:t>
          </a:r>
        </a:p>
      </dgm:t>
    </dgm:pt>
    <dgm:pt modelId="{D7FCD437-11D1-4DF4-B357-CAC62980EC24}" type="parTrans" cxnId="{A91E69CF-B66C-465A-8BD5-2BD81D701701}">
      <dgm:prSet/>
      <dgm:spPr/>
      <dgm:t>
        <a:bodyPr/>
        <a:lstStyle/>
        <a:p>
          <a:endParaRPr lang="fr-FR"/>
        </a:p>
      </dgm:t>
    </dgm:pt>
    <dgm:pt modelId="{6FE4138B-3A73-4085-89EA-812320722964}" type="sibTrans" cxnId="{A91E69CF-B66C-465A-8BD5-2BD81D701701}">
      <dgm:prSet/>
      <dgm:spPr/>
      <dgm:t>
        <a:bodyPr/>
        <a:lstStyle/>
        <a:p>
          <a:endParaRPr lang="fr-FR"/>
        </a:p>
      </dgm:t>
    </dgm:pt>
    <dgm:pt modelId="{B9E786BB-19B7-48FC-A2C7-86E6BB791046}">
      <dgm:prSet/>
      <dgm:spPr/>
      <dgm:t>
        <a:bodyPr/>
        <a:lstStyle/>
        <a:p>
          <a:r>
            <a:rPr lang="fr-FR" dirty="0"/>
            <a:t>Part de produits frais: exigence d’au moins 80% de produits frais (Moulis-en-Médoc: objectif de 100% de légumes et fruits frais); viandes labélisées; Salaunes: maraicher local (fraises et asperges). </a:t>
          </a:r>
        </a:p>
      </dgm:t>
    </dgm:pt>
    <dgm:pt modelId="{32E13B2C-C1D5-4B9F-8E1C-E74D24986569}" type="parTrans" cxnId="{BE62C808-EA4F-4437-80FD-48DE11C7B5A7}">
      <dgm:prSet/>
      <dgm:spPr/>
      <dgm:t>
        <a:bodyPr/>
        <a:lstStyle/>
        <a:p>
          <a:endParaRPr lang="fr-FR"/>
        </a:p>
      </dgm:t>
    </dgm:pt>
    <dgm:pt modelId="{CEE8531F-76E7-453C-AD9F-89447C63E864}" type="sibTrans" cxnId="{BE62C808-EA4F-4437-80FD-48DE11C7B5A7}">
      <dgm:prSet/>
      <dgm:spPr/>
      <dgm:t>
        <a:bodyPr/>
        <a:lstStyle/>
        <a:p>
          <a:endParaRPr lang="fr-FR"/>
        </a:p>
      </dgm:t>
    </dgm:pt>
    <dgm:pt modelId="{5239F1FF-74DB-4818-B434-652F8B910417}">
      <dgm:prSet/>
      <dgm:spPr/>
      <dgm:t>
        <a:bodyPr/>
        <a:lstStyle/>
        <a:p>
          <a:r>
            <a:rPr lang="fr-FR" b="1" dirty="0"/>
            <a:t>Auprès de leurs administrés : </a:t>
          </a:r>
          <a:endParaRPr lang="fr-FR" dirty="0"/>
        </a:p>
      </dgm:t>
    </dgm:pt>
    <dgm:pt modelId="{F6D9261A-6D11-4A19-B640-31236AF08E7D}" type="parTrans" cxnId="{032F7FF8-2131-4BA1-A4C9-BCA55F7B653B}">
      <dgm:prSet/>
      <dgm:spPr/>
      <dgm:t>
        <a:bodyPr/>
        <a:lstStyle/>
        <a:p>
          <a:endParaRPr lang="fr-FR"/>
        </a:p>
      </dgm:t>
    </dgm:pt>
    <dgm:pt modelId="{D077A712-74DE-4F75-BCEA-2B6B11E7C350}" type="sibTrans" cxnId="{032F7FF8-2131-4BA1-A4C9-BCA55F7B653B}">
      <dgm:prSet/>
      <dgm:spPr/>
      <dgm:t>
        <a:bodyPr/>
        <a:lstStyle/>
        <a:p>
          <a:endParaRPr lang="fr-FR"/>
        </a:p>
      </dgm:t>
    </dgm:pt>
    <dgm:pt modelId="{E992309C-5DF1-4D88-8F53-B58519336570}">
      <dgm:prSet/>
      <dgm:spPr/>
      <dgm:t>
        <a:bodyPr/>
        <a:lstStyle/>
        <a:p>
          <a:r>
            <a:rPr lang="fr-FR" dirty="0"/>
            <a:t>Le Porge: incitation à suivre recommandations du CD 33 pour évènements écoresponsables, </a:t>
          </a:r>
        </a:p>
      </dgm:t>
    </dgm:pt>
    <dgm:pt modelId="{A6A4B2CF-FC3A-4AC7-B674-6A448BA8FAB5}" type="parTrans" cxnId="{417A0983-115A-4702-B097-29FE364D9430}">
      <dgm:prSet/>
      <dgm:spPr/>
      <dgm:t>
        <a:bodyPr/>
        <a:lstStyle/>
        <a:p>
          <a:endParaRPr lang="fr-FR"/>
        </a:p>
      </dgm:t>
    </dgm:pt>
    <dgm:pt modelId="{DCEB7029-6922-4FBE-8B33-E2749157FA5A}" type="sibTrans" cxnId="{417A0983-115A-4702-B097-29FE364D9430}">
      <dgm:prSet/>
      <dgm:spPr/>
      <dgm:t>
        <a:bodyPr/>
        <a:lstStyle/>
        <a:p>
          <a:endParaRPr lang="fr-FR"/>
        </a:p>
      </dgm:t>
    </dgm:pt>
    <dgm:pt modelId="{AA03D031-C323-43F8-AA9D-FB1973620AAC}">
      <dgm:prSet/>
      <dgm:spPr/>
      <dgm:t>
        <a:bodyPr/>
        <a:lstStyle/>
        <a:p>
          <a:r>
            <a:rPr lang="fr-FR" dirty="0"/>
            <a:t>Castelnau-de-Médoc: invendus d’un maraicher local bio distribués gratuitement aux administrés aidés par le CCAS,</a:t>
          </a:r>
        </a:p>
      </dgm:t>
    </dgm:pt>
    <dgm:pt modelId="{FE7AE09E-4CA1-4CCF-B9DB-8A6D5FF6BCF6}" type="parTrans" cxnId="{2167BC21-937F-4C8E-97E2-DDD149763E63}">
      <dgm:prSet/>
      <dgm:spPr/>
      <dgm:t>
        <a:bodyPr/>
        <a:lstStyle/>
        <a:p>
          <a:endParaRPr lang="fr-FR"/>
        </a:p>
      </dgm:t>
    </dgm:pt>
    <dgm:pt modelId="{78917664-E02A-4AAA-8F89-880079D68676}" type="sibTrans" cxnId="{2167BC21-937F-4C8E-97E2-DDD149763E63}">
      <dgm:prSet/>
      <dgm:spPr/>
      <dgm:t>
        <a:bodyPr/>
        <a:lstStyle/>
        <a:p>
          <a:endParaRPr lang="fr-FR"/>
        </a:p>
      </dgm:t>
    </dgm:pt>
    <dgm:pt modelId="{ADF08AFB-3BAE-4BC2-90DD-CAA77376BEDA}">
      <dgm:prSet/>
      <dgm:spPr/>
      <dgm:t>
        <a:bodyPr/>
        <a:lstStyle/>
        <a:p>
          <a:r>
            <a:rPr lang="fr-FR" dirty="0"/>
            <a:t>Avensan: invendus de </a:t>
          </a:r>
          <a:r>
            <a:rPr lang="fr-FR" dirty="0" err="1"/>
            <a:t>Netto</a:t>
          </a:r>
          <a:r>
            <a:rPr lang="fr-FR" dirty="0"/>
            <a:t> et Casino redistribués à la Banque Alimentaire,</a:t>
          </a:r>
        </a:p>
      </dgm:t>
    </dgm:pt>
    <dgm:pt modelId="{D9B8BE20-E044-400E-BB81-D55E1A2C3EA1}" type="parTrans" cxnId="{8C09C949-3401-4CC0-AB0A-35ED392DE0A1}">
      <dgm:prSet/>
      <dgm:spPr/>
      <dgm:t>
        <a:bodyPr/>
        <a:lstStyle/>
        <a:p>
          <a:endParaRPr lang="fr-FR"/>
        </a:p>
      </dgm:t>
    </dgm:pt>
    <dgm:pt modelId="{1868BF5D-AE67-4DB0-A3F0-0A357EF3A429}" type="sibTrans" cxnId="{8C09C949-3401-4CC0-AB0A-35ED392DE0A1}">
      <dgm:prSet/>
      <dgm:spPr/>
      <dgm:t>
        <a:bodyPr/>
        <a:lstStyle/>
        <a:p>
          <a:endParaRPr lang="fr-FR"/>
        </a:p>
      </dgm:t>
    </dgm:pt>
    <dgm:pt modelId="{795B9B36-56DC-4CB3-9E7E-5B81C8B1AE7C}">
      <dgm:prSet/>
      <dgm:spPr/>
      <dgm:t>
        <a:bodyPr/>
        <a:lstStyle/>
        <a:p>
          <a:r>
            <a:rPr lang="fr-FR" dirty="0"/>
            <a:t>Castelnau-de-Médoc, Le Porge et Saumos: mise à disposition de vaisselle dans certaines salles communales, </a:t>
          </a:r>
        </a:p>
      </dgm:t>
    </dgm:pt>
    <dgm:pt modelId="{1BEBD206-B39C-43C6-9557-EEEC142FFE67}" type="parTrans" cxnId="{B4109E6E-C70A-44DC-8F32-86FDDE695D33}">
      <dgm:prSet/>
      <dgm:spPr/>
      <dgm:t>
        <a:bodyPr/>
        <a:lstStyle/>
        <a:p>
          <a:endParaRPr lang="fr-FR"/>
        </a:p>
      </dgm:t>
    </dgm:pt>
    <dgm:pt modelId="{E43A27BE-1A2A-4576-BF3D-749AC1DF2ECE}" type="sibTrans" cxnId="{B4109E6E-C70A-44DC-8F32-86FDDE695D33}">
      <dgm:prSet/>
      <dgm:spPr/>
      <dgm:t>
        <a:bodyPr/>
        <a:lstStyle/>
        <a:p>
          <a:endParaRPr lang="fr-FR"/>
        </a:p>
      </dgm:t>
    </dgm:pt>
    <dgm:pt modelId="{2163949D-A4C1-4675-842A-8B24E0431527}">
      <dgm:prSet/>
      <dgm:spPr/>
      <dgm:t>
        <a:bodyPr/>
        <a:lstStyle/>
        <a:p>
          <a:r>
            <a:rPr lang="fr-FR" dirty="0"/>
            <a:t>Le Temple:  autorise l’utilisation du lave-vaisselle de l’école lors de la Fête des Associations, </a:t>
          </a:r>
        </a:p>
      </dgm:t>
    </dgm:pt>
    <dgm:pt modelId="{32E0AFC3-7382-4F65-AE54-26732BD9FEC6}" type="parTrans" cxnId="{4DADB90C-6737-4064-9DEC-2DC418482270}">
      <dgm:prSet/>
      <dgm:spPr/>
      <dgm:t>
        <a:bodyPr/>
        <a:lstStyle/>
        <a:p>
          <a:endParaRPr lang="fr-FR"/>
        </a:p>
      </dgm:t>
    </dgm:pt>
    <dgm:pt modelId="{E5C8C2CC-92CB-42EB-BF43-24B402A912A4}" type="sibTrans" cxnId="{4DADB90C-6737-4064-9DEC-2DC418482270}">
      <dgm:prSet/>
      <dgm:spPr/>
      <dgm:t>
        <a:bodyPr/>
        <a:lstStyle/>
        <a:p>
          <a:endParaRPr lang="fr-FR"/>
        </a:p>
      </dgm:t>
    </dgm:pt>
    <dgm:pt modelId="{B1084871-432A-46E2-9EEC-3A0C370B90E3}">
      <dgm:prSet/>
      <dgm:spPr/>
      <dgm:t>
        <a:bodyPr/>
        <a:lstStyle/>
        <a:p>
          <a:r>
            <a:rPr lang="fr-FR" dirty="0"/>
            <a:t>Le Porge et Castelnau-de-Médoc et Sainte Hélène: AMAP, </a:t>
          </a:r>
        </a:p>
      </dgm:t>
    </dgm:pt>
    <dgm:pt modelId="{1162F291-FE53-4CDD-AEEC-F6C1B871A0CC}" type="parTrans" cxnId="{2E82C099-1CB4-4939-AFBE-F39F9FF9E1E0}">
      <dgm:prSet/>
      <dgm:spPr/>
      <dgm:t>
        <a:bodyPr/>
        <a:lstStyle/>
        <a:p>
          <a:endParaRPr lang="fr-FR"/>
        </a:p>
      </dgm:t>
    </dgm:pt>
    <dgm:pt modelId="{121824B9-EAAC-4EB6-A007-B881B9097CDE}" type="sibTrans" cxnId="{2E82C099-1CB4-4939-AFBE-F39F9FF9E1E0}">
      <dgm:prSet/>
      <dgm:spPr/>
      <dgm:t>
        <a:bodyPr/>
        <a:lstStyle/>
        <a:p>
          <a:endParaRPr lang="fr-FR"/>
        </a:p>
      </dgm:t>
    </dgm:pt>
    <dgm:pt modelId="{27CE7BB9-DC97-4DCE-808D-9751FF35D75D}">
      <dgm:prSet/>
      <dgm:spPr/>
      <dgm:t>
        <a:bodyPr/>
        <a:lstStyle/>
        <a:p>
          <a:r>
            <a:rPr lang="fr-FR" dirty="0"/>
            <a:t>Castelnau-de-Médoc: projet d’épicerie solidaire, en partenariat avec les maraichers locaux.</a:t>
          </a:r>
        </a:p>
      </dgm:t>
    </dgm:pt>
    <dgm:pt modelId="{26F53B53-DD48-4172-A21F-9D2CD272D2C7}" type="parTrans" cxnId="{11791D97-BAD2-426D-A511-01189A9ACE67}">
      <dgm:prSet/>
      <dgm:spPr/>
      <dgm:t>
        <a:bodyPr/>
        <a:lstStyle/>
        <a:p>
          <a:endParaRPr lang="fr-FR"/>
        </a:p>
      </dgm:t>
    </dgm:pt>
    <dgm:pt modelId="{5D0F6CB9-8D38-435E-A44C-95EA0A4AA8D8}" type="sibTrans" cxnId="{11791D97-BAD2-426D-A511-01189A9ACE67}">
      <dgm:prSet/>
      <dgm:spPr/>
      <dgm:t>
        <a:bodyPr/>
        <a:lstStyle/>
        <a:p>
          <a:endParaRPr lang="fr-FR"/>
        </a:p>
      </dgm:t>
    </dgm:pt>
    <dgm:pt modelId="{D6B32A38-1D5D-486F-92E1-6A7831AD94E6}">
      <dgm:prSet/>
      <dgm:spPr/>
      <dgm:t>
        <a:bodyPr/>
        <a:lstStyle/>
        <a:p>
          <a:r>
            <a:rPr lang="fr-FR" b="1" dirty="0"/>
            <a:t>Au sein des Mairies :</a:t>
          </a:r>
          <a:endParaRPr lang="fr-FR" dirty="0"/>
        </a:p>
      </dgm:t>
    </dgm:pt>
    <dgm:pt modelId="{8139CBB3-E0EC-4AF2-9ADB-2457A1947C02}" type="sibTrans" cxnId="{6C4DF932-8F23-42F1-B523-C5430D1B5678}">
      <dgm:prSet/>
      <dgm:spPr/>
      <dgm:t>
        <a:bodyPr/>
        <a:lstStyle/>
        <a:p>
          <a:endParaRPr lang="fr-FR"/>
        </a:p>
      </dgm:t>
    </dgm:pt>
    <dgm:pt modelId="{F02F1025-5CBE-44E2-B5DC-E5977C845ACE}" type="parTrans" cxnId="{6C4DF932-8F23-42F1-B523-C5430D1B5678}">
      <dgm:prSet/>
      <dgm:spPr/>
      <dgm:t>
        <a:bodyPr/>
        <a:lstStyle/>
        <a:p>
          <a:endParaRPr lang="fr-FR"/>
        </a:p>
      </dgm:t>
    </dgm:pt>
    <dgm:pt modelId="{B69FD55E-6B36-4D4A-8880-FF5E385CA5E1}">
      <dgm:prSet/>
      <dgm:spPr/>
      <dgm:t>
        <a:bodyPr/>
        <a:lstStyle/>
        <a:p>
          <a:r>
            <a:rPr lang="fr-FR" dirty="0"/>
            <a:t>La consommation de l’eau du robinet plutôt que de fontaines à eau </a:t>
          </a:r>
        </a:p>
      </dgm:t>
    </dgm:pt>
    <dgm:pt modelId="{7AD37904-B885-48C3-80DA-015719501268}" type="parTrans" cxnId="{E2E7AD7B-350A-48BE-8246-B295E8E94144}">
      <dgm:prSet/>
      <dgm:spPr/>
      <dgm:t>
        <a:bodyPr/>
        <a:lstStyle/>
        <a:p>
          <a:endParaRPr lang="fr-FR"/>
        </a:p>
      </dgm:t>
    </dgm:pt>
    <dgm:pt modelId="{DEBD0948-5DEB-4549-8636-D7A71EBFC5C1}" type="sibTrans" cxnId="{E2E7AD7B-350A-48BE-8246-B295E8E94144}">
      <dgm:prSet/>
      <dgm:spPr/>
      <dgm:t>
        <a:bodyPr/>
        <a:lstStyle/>
        <a:p>
          <a:endParaRPr lang="fr-FR"/>
        </a:p>
      </dgm:t>
    </dgm:pt>
    <dgm:pt modelId="{EBE116EB-125D-4CCA-9AE7-A9EF45745E5B}">
      <dgm:prSet/>
      <dgm:spPr/>
      <dgm:t>
        <a:bodyPr/>
        <a:lstStyle/>
        <a:p>
          <a:endParaRPr lang="fr-FR" dirty="0"/>
        </a:p>
      </dgm:t>
    </dgm:pt>
    <dgm:pt modelId="{B068FE2B-BF31-4521-96FC-67DDFACC71D7}" type="parTrans" cxnId="{CBB886F3-48EB-428F-B494-6CED27114FCC}">
      <dgm:prSet/>
      <dgm:spPr/>
      <dgm:t>
        <a:bodyPr/>
        <a:lstStyle/>
        <a:p>
          <a:endParaRPr lang="fr-FR"/>
        </a:p>
      </dgm:t>
    </dgm:pt>
    <dgm:pt modelId="{F72F7EB8-B4A7-4CA0-BF74-94FFD4DE31E4}" type="sibTrans" cxnId="{CBB886F3-48EB-428F-B494-6CED27114FCC}">
      <dgm:prSet/>
      <dgm:spPr/>
      <dgm:t>
        <a:bodyPr/>
        <a:lstStyle/>
        <a:p>
          <a:endParaRPr lang="fr-FR"/>
        </a:p>
      </dgm:t>
    </dgm:pt>
    <dgm:pt modelId="{C7BD2068-DD12-4A5C-AB1A-889BE7633FE9}">
      <dgm:prSet/>
      <dgm:spPr/>
      <dgm:t>
        <a:bodyPr/>
        <a:lstStyle/>
        <a:p>
          <a:endParaRPr lang="fr-FR" dirty="0"/>
        </a:p>
      </dgm:t>
    </dgm:pt>
    <dgm:pt modelId="{98E8FB9D-92C6-4D6A-A682-FDF763874EEF}" type="parTrans" cxnId="{9C4C915D-F96F-4D17-9A2A-A03B2FD36E03}">
      <dgm:prSet/>
      <dgm:spPr/>
      <dgm:t>
        <a:bodyPr/>
        <a:lstStyle/>
        <a:p>
          <a:endParaRPr lang="fr-FR"/>
        </a:p>
      </dgm:t>
    </dgm:pt>
    <dgm:pt modelId="{4AF219F3-7EF3-4B6F-A662-F67D4F49438F}" type="sibTrans" cxnId="{9C4C915D-F96F-4D17-9A2A-A03B2FD36E03}">
      <dgm:prSet/>
      <dgm:spPr/>
      <dgm:t>
        <a:bodyPr/>
        <a:lstStyle/>
        <a:p>
          <a:endParaRPr lang="fr-FR"/>
        </a:p>
      </dgm:t>
    </dgm:pt>
    <dgm:pt modelId="{713EA01B-F296-44F2-BAD4-15F962393B0E}">
      <dgm:prSet/>
      <dgm:spPr/>
      <dgm:t>
        <a:bodyPr/>
        <a:lstStyle/>
        <a:p>
          <a:endParaRPr lang="fr-FR" dirty="0"/>
        </a:p>
      </dgm:t>
    </dgm:pt>
    <dgm:pt modelId="{0DDBB371-A104-45FF-B127-03ADA7415D36}" type="parTrans" cxnId="{8AA2F7FF-61AE-405C-A5AD-12640EC521D5}">
      <dgm:prSet/>
      <dgm:spPr/>
      <dgm:t>
        <a:bodyPr/>
        <a:lstStyle/>
        <a:p>
          <a:endParaRPr lang="fr-FR"/>
        </a:p>
      </dgm:t>
    </dgm:pt>
    <dgm:pt modelId="{045B15FB-033E-415C-BB3A-967AACDFB746}" type="sibTrans" cxnId="{8AA2F7FF-61AE-405C-A5AD-12640EC521D5}">
      <dgm:prSet/>
      <dgm:spPr/>
      <dgm:t>
        <a:bodyPr/>
        <a:lstStyle/>
        <a:p>
          <a:endParaRPr lang="fr-FR"/>
        </a:p>
      </dgm:t>
    </dgm:pt>
    <dgm:pt modelId="{4F531374-EAB0-4A0D-AD7D-0C6097F4EF6C}">
      <dgm:prSet/>
      <dgm:spPr/>
      <dgm:t>
        <a:bodyPr/>
        <a:lstStyle/>
        <a:p>
          <a:endParaRPr lang="fr-FR" dirty="0"/>
        </a:p>
      </dgm:t>
    </dgm:pt>
    <dgm:pt modelId="{EBFB387A-9345-425F-9D85-01DACBBD56E1}" type="parTrans" cxnId="{D49D5780-DDF7-47C4-8DCF-55973C171AB9}">
      <dgm:prSet/>
      <dgm:spPr/>
      <dgm:t>
        <a:bodyPr/>
        <a:lstStyle/>
        <a:p>
          <a:endParaRPr lang="fr-FR"/>
        </a:p>
      </dgm:t>
    </dgm:pt>
    <dgm:pt modelId="{8B0ADE85-EB08-4454-9B5A-8357B9C9CAC8}" type="sibTrans" cxnId="{D49D5780-DDF7-47C4-8DCF-55973C171AB9}">
      <dgm:prSet/>
      <dgm:spPr/>
      <dgm:t>
        <a:bodyPr/>
        <a:lstStyle/>
        <a:p>
          <a:endParaRPr lang="fr-FR"/>
        </a:p>
      </dgm:t>
    </dgm:pt>
    <dgm:pt modelId="{2ADC83C4-889D-4443-949B-0D0524568950}">
      <dgm:prSet/>
      <dgm:spPr/>
      <dgm:t>
        <a:bodyPr/>
        <a:lstStyle/>
        <a:p>
          <a:endParaRPr lang="fr-FR" dirty="0"/>
        </a:p>
      </dgm:t>
    </dgm:pt>
    <dgm:pt modelId="{760B6B82-B3F7-4CCA-A3CE-961E8C532867}" type="parTrans" cxnId="{DF0AE20C-82D2-4511-8FFF-910846244BAC}">
      <dgm:prSet/>
      <dgm:spPr/>
      <dgm:t>
        <a:bodyPr/>
        <a:lstStyle/>
        <a:p>
          <a:endParaRPr lang="fr-FR"/>
        </a:p>
      </dgm:t>
    </dgm:pt>
    <dgm:pt modelId="{44EC240D-9259-4E18-B28D-DC0FBFF853E3}" type="sibTrans" cxnId="{DF0AE20C-82D2-4511-8FFF-910846244BAC}">
      <dgm:prSet/>
      <dgm:spPr/>
      <dgm:t>
        <a:bodyPr/>
        <a:lstStyle/>
        <a:p>
          <a:endParaRPr lang="fr-FR"/>
        </a:p>
      </dgm:t>
    </dgm:pt>
    <dgm:pt modelId="{A989AEC7-20E4-4C1E-A20D-0801FCA0F289}">
      <dgm:prSet/>
      <dgm:spPr/>
      <dgm:t>
        <a:bodyPr/>
        <a:lstStyle/>
        <a:p>
          <a:endParaRPr lang="fr-FR" dirty="0"/>
        </a:p>
      </dgm:t>
    </dgm:pt>
    <dgm:pt modelId="{6DFDD8B3-FC5A-4297-AABF-793456D24A9F}" type="parTrans" cxnId="{412B3589-646D-40A8-B6CE-4C11E65F08D7}">
      <dgm:prSet/>
      <dgm:spPr/>
      <dgm:t>
        <a:bodyPr/>
        <a:lstStyle/>
        <a:p>
          <a:endParaRPr lang="fr-FR"/>
        </a:p>
      </dgm:t>
    </dgm:pt>
    <dgm:pt modelId="{F6754571-3E40-4192-877C-C2E5293318B1}" type="sibTrans" cxnId="{412B3589-646D-40A8-B6CE-4C11E65F08D7}">
      <dgm:prSet/>
      <dgm:spPr/>
      <dgm:t>
        <a:bodyPr/>
        <a:lstStyle/>
        <a:p>
          <a:endParaRPr lang="fr-FR"/>
        </a:p>
      </dgm:t>
    </dgm:pt>
    <dgm:pt modelId="{20DA7F3C-B93E-4FD6-9409-E39E83DEFDAE}">
      <dgm:prSet/>
      <dgm:spPr/>
      <dgm:t>
        <a:bodyPr/>
        <a:lstStyle/>
        <a:p>
          <a:endParaRPr lang="fr-FR" dirty="0"/>
        </a:p>
      </dgm:t>
    </dgm:pt>
    <dgm:pt modelId="{45FB0748-A14C-4F94-93CA-F24617BB02D6}" type="parTrans" cxnId="{2F2CCA53-46C5-4523-85D9-D566C447FC90}">
      <dgm:prSet/>
      <dgm:spPr/>
      <dgm:t>
        <a:bodyPr/>
        <a:lstStyle/>
        <a:p>
          <a:endParaRPr lang="fr-FR"/>
        </a:p>
      </dgm:t>
    </dgm:pt>
    <dgm:pt modelId="{D86D20C1-69EC-4F07-8304-82C848E0D759}" type="sibTrans" cxnId="{2F2CCA53-46C5-4523-85D9-D566C447FC90}">
      <dgm:prSet/>
      <dgm:spPr/>
      <dgm:t>
        <a:bodyPr/>
        <a:lstStyle/>
        <a:p>
          <a:endParaRPr lang="fr-FR"/>
        </a:p>
      </dgm:t>
    </dgm:pt>
    <dgm:pt modelId="{BE0731B6-276C-4B10-A23E-A4D25245209D}">
      <dgm:prSet/>
      <dgm:spPr/>
      <dgm:t>
        <a:bodyPr/>
        <a:lstStyle/>
        <a:p>
          <a:endParaRPr lang="fr-FR" dirty="0"/>
        </a:p>
      </dgm:t>
    </dgm:pt>
    <dgm:pt modelId="{AEC717F1-084A-48AE-8074-DF8A6B97BFD3}" type="parTrans" cxnId="{E02A4D61-2F3B-4F8F-97EE-7B64EB5DD2A2}">
      <dgm:prSet/>
      <dgm:spPr/>
      <dgm:t>
        <a:bodyPr/>
        <a:lstStyle/>
        <a:p>
          <a:endParaRPr lang="fr-FR"/>
        </a:p>
      </dgm:t>
    </dgm:pt>
    <dgm:pt modelId="{535F549C-D978-485A-99E9-13E17A084FF5}" type="sibTrans" cxnId="{E02A4D61-2F3B-4F8F-97EE-7B64EB5DD2A2}">
      <dgm:prSet/>
      <dgm:spPr/>
      <dgm:t>
        <a:bodyPr/>
        <a:lstStyle/>
        <a:p>
          <a:endParaRPr lang="fr-FR"/>
        </a:p>
      </dgm:t>
    </dgm:pt>
    <dgm:pt modelId="{4D1A966F-8298-4C7C-A5DE-A5B37246A6B4}">
      <dgm:prSet/>
      <dgm:spPr/>
      <dgm:t>
        <a:bodyPr/>
        <a:lstStyle/>
        <a:p>
          <a:endParaRPr lang="fr-FR" dirty="0"/>
        </a:p>
      </dgm:t>
    </dgm:pt>
    <dgm:pt modelId="{B39D978C-0643-4732-9667-BBAEC3CBCB11}" type="parTrans" cxnId="{A4E37B4A-5980-4BBD-9D01-0AA799AA4760}">
      <dgm:prSet/>
      <dgm:spPr/>
      <dgm:t>
        <a:bodyPr/>
        <a:lstStyle/>
        <a:p>
          <a:endParaRPr lang="fr-FR"/>
        </a:p>
      </dgm:t>
    </dgm:pt>
    <dgm:pt modelId="{44750FC2-0713-4164-8CC4-3EFF1B77F472}" type="sibTrans" cxnId="{A4E37B4A-5980-4BBD-9D01-0AA799AA4760}">
      <dgm:prSet/>
      <dgm:spPr/>
      <dgm:t>
        <a:bodyPr/>
        <a:lstStyle/>
        <a:p>
          <a:endParaRPr lang="fr-FR"/>
        </a:p>
      </dgm:t>
    </dgm:pt>
    <dgm:pt modelId="{EF883FC1-FF97-4227-9398-D58817FF4498}">
      <dgm:prSet/>
      <dgm:spPr/>
      <dgm:t>
        <a:bodyPr/>
        <a:lstStyle/>
        <a:p>
          <a:endParaRPr lang="fr-FR" dirty="0"/>
        </a:p>
      </dgm:t>
    </dgm:pt>
    <dgm:pt modelId="{20516FD1-8368-4741-87F9-0BAA4972FECC}" type="parTrans" cxnId="{B3DC9AB0-F700-46C5-902D-3324CD78758E}">
      <dgm:prSet/>
      <dgm:spPr/>
      <dgm:t>
        <a:bodyPr/>
        <a:lstStyle/>
        <a:p>
          <a:endParaRPr lang="fr-FR"/>
        </a:p>
      </dgm:t>
    </dgm:pt>
    <dgm:pt modelId="{86D17D0D-E73B-4757-AC53-FC73EA0879B7}" type="sibTrans" cxnId="{B3DC9AB0-F700-46C5-902D-3324CD78758E}">
      <dgm:prSet/>
      <dgm:spPr/>
      <dgm:t>
        <a:bodyPr/>
        <a:lstStyle/>
        <a:p>
          <a:endParaRPr lang="fr-FR"/>
        </a:p>
      </dgm:t>
    </dgm:pt>
    <dgm:pt modelId="{F5FEAC2F-9764-43DA-B43B-D64F389BB8D1}">
      <dgm:prSet/>
      <dgm:spPr/>
      <dgm:t>
        <a:bodyPr/>
        <a:lstStyle/>
        <a:p>
          <a:endParaRPr lang="fr-FR" dirty="0"/>
        </a:p>
      </dgm:t>
    </dgm:pt>
    <dgm:pt modelId="{16AB602B-2C99-42EA-B1F7-C83C98490A7B}" type="parTrans" cxnId="{6B242763-48D8-4FB3-BA07-17B7FE068403}">
      <dgm:prSet/>
      <dgm:spPr/>
      <dgm:t>
        <a:bodyPr/>
        <a:lstStyle/>
        <a:p>
          <a:endParaRPr lang="fr-FR"/>
        </a:p>
      </dgm:t>
    </dgm:pt>
    <dgm:pt modelId="{36CBADB4-66A5-4DFF-A3D5-A894627A3EC0}" type="sibTrans" cxnId="{6B242763-48D8-4FB3-BA07-17B7FE068403}">
      <dgm:prSet/>
      <dgm:spPr/>
      <dgm:t>
        <a:bodyPr/>
        <a:lstStyle/>
        <a:p>
          <a:endParaRPr lang="fr-FR"/>
        </a:p>
      </dgm:t>
    </dgm:pt>
    <dgm:pt modelId="{E434DF0E-91CA-4622-9546-AE7B44AB12BE}">
      <dgm:prSet/>
      <dgm:spPr/>
      <dgm:t>
        <a:bodyPr/>
        <a:lstStyle/>
        <a:p>
          <a:r>
            <a:rPr lang="fr-FR" dirty="0"/>
            <a:t>Le Porge: « mon restau responsable », avec le CPIE-</a:t>
          </a:r>
          <a:r>
            <a:rPr lang="fr-FR" dirty="0" err="1"/>
            <a:t>Curuma</a:t>
          </a:r>
          <a:r>
            <a:rPr lang="fr-FR" dirty="0"/>
            <a:t> et la Fondation Nicolas Hulot pour la Nature et l’Homme, </a:t>
          </a:r>
        </a:p>
      </dgm:t>
    </dgm:pt>
    <dgm:pt modelId="{0FD110CB-0EA2-4EAE-971F-9171A6B84CD0}" type="parTrans" cxnId="{E79AD3D1-40FC-4DFB-B06D-81066242AEF2}">
      <dgm:prSet/>
      <dgm:spPr/>
      <dgm:t>
        <a:bodyPr/>
        <a:lstStyle/>
        <a:p>
          <a:endParaRPr lang="fr-FR"/>
        </a:p>
      </dgm:t>
    </dgm:pt>
    <dgm:pt modelId="{297408CE-EC68-4B4D-A5D6-AE1F8CD20B26}" type="sibTrans" cxnId="{E79AD3D1-40FC-4DFB-B06D-81066242AEF2}">
      <dgm:prSet/>
      <dgm:spPr/>
      <dgm:t>
        <a:bodyPr/>
        <a:lstStyle/>
        <a:p>
          <a:endParaRPr lang="fr-FR"/>
        </a:p>
      </dgm:t>
    </dgm:pt>
    <dgm:pt modelId="{1A2DD3E2-4C86-4E01-89B0-E2F514304E6E}">
      <dgm:prSet/>
      <dgm:spPr/>
      <dgm:t>
        <a:bodyPr/>
        <a:lstStyle/>
        <a:p>
          <a:endParaRPr lang="fr-FR" dirty="0"/>
        </a:p>
      </dgm:t>
    </dgm:pt>
    <dgm:pt modelId="{81CF7767-C4FC-45F8-B3D7-4CD6CD73E823}" type="parTrans" cxnId="{8F8627F9-8923-4A8B-8D42-9350057D5D94}">
      <dgm:prSet/>
      <dgm:spPr/>
      <dgm:t>
        <a:bodyPr/>
        <a:lstStyle/>
        <a:p>
          <a:endParaRPr lang="fr-FR"/>
        </a:p>
      </dgm:t>
    </dgm:pt>
    <dgm:pt modelId="{A47127ED-7F0A-4CAF-9025-D97B5A6E52F0}" type="sibTrans" cxnId="{8F8627F9-8923-4A8B-8D42-9350057D5D94}">
      <dgm:prSet/>
      <dgm:spPr/>
      <dgm:t>
        <a:bodyPr/>
        <a:lstStyle/>
        <a:p>
          <a:endParaRPr lang="fr-FR"/>
        </a:p>
      </dgm:t>
    </dgm:pt>
    <dgm:pt modelId="{6D636DB3-F44C-4386-B14B-7829ED28CEB4}" type="pres">
      <dgm:prSet presAssocID="{2BA60EB4-15E0-4848-80CC-C2BF1A3F14B9}" presName="Name0" presStyleCnt="0">
        <dgm:presLayoutVars>
          <dgm:dir/>
          <dgm:animLvl val="lvl"/>
          <dgm:resizeHandles val="exact"/>
        </dgm:presLayoutVars>
      </dgm:prSet>
      <dgm:spPr/>
      <dgm:t>
        <a:bodyPr/>
        <a:lstStyle/>
        <a:p>
          <a:endParaRPr lang="fr-FR"/>
        </a:p>
      </dgm:t>
    </dgm:pt>
    <dgm:pt modelId="{584D8254-D6E8-453C-9CC7-75B696B9E320}" type="pres">
      <dgm:prSet presAssocID="{D6B32A38-1D5D-486F-92E1-6A7831AD94E6}" presName="composite" presStyleCnt="0"/>
      <dgm:spPr/>
    </dgm:pt>
    <dgm:pt modelId="{1F97C6FC-F32D-4290-95FF-97910C413771}" type="pres">
      <dgm:prSet presAssocID="{D6B32A38-1D5D-486F-92E1-6A7831AD94E6}" presName="parTx" presStyleLbl="alignNode1" presStyleIdx="0" presStyleCnt="3" custLinFactNeighborX="811" custLinFactNeighborY="21429">
        <dgm:presLayoutVars>
          <dgm:chMax val="0"/>
          <dgm:chPref val="0"/>
          <dgm:bulletEnabled val="1"/>
        </dgm:presLayoutVars>
      </dgm:prSet>
      <dgm:spPr/>
      <dgm:t>
        <a:bodyPr/>
        <a:lstStyle/>
        <a:p>
          <a:endParaRPr lang="fr-FR"/>
        </a:p>
      </dgm:t>
    </dgm:pt>
    <dgm:pt modelId="{2FC154EC-FB4E-46D8-A61E-BE6881275281}" type="pres">
      <dgm:prSet presAssocID="{D6B32A38-1D5D-486F-92E1-6A7831AD94E6}" presName="desTx" presStyleLbl="alignAccFollowNode1" presStyleIdx="0" presStyleCnt="3" custLinFactNeighborX="-3990" custLinFactNeighborY="14237">
        <dgm:presLayoutVars>
          <dgm:bulletEnabled val="1"/>
        </dgm:presLayoutVars>
      </dgm:prSet>
      <dgm:spPr/>
      <dgm:t>
        <a:bodyPr/>
        <a:lstStyle/>
        <a:p>
          <a:endParaRPr lang="fr-FR"/>
        </a:p>
      </dgm:t>
    </dgm:pt>
    <dgm:pt modelId="{DB4E0A56-86EB-42F0-A4B0-4751154004EA}" type="pres">
      <dgm:prSet presAssocID="{8139CBB3-E0EC-4AF2-9ADB-2457A1947C02}" presName="space" presStyleCnt="0"/>
      <dgm:spPr/>
    </dgm:pt>
    <dgm:pt modelId="{9C69EDF4-6BAA-4BC1-8CDF-6F41D6E100B9}" type="pres">
      <dgm:prSet presAssocID="{68EBE3CE-D087-45E8-B88D-F3568F83BDA5}" presName="composite" presStyleCnt="0"/>
      <dgm:spPr/>
    </dgm:pt>
    <dgm:pt modelId="{517276D4-E742-4D63-8C83-20A400FFC26B}" type="pres">
      <dgm:prSet presAssocID="{68EBE3CE-D087-45E8-B88D-F3568F83BDA5}" presName="parTx" presStyleLbl="alignNode1" presStyleIdx="1" presStyleCnt="3" custLinFactNeighborX="-609" custLinFactNeighborY="20791">
        <dgm:presLayoutVars>
          <dgm:chMax val="0"/>
          <dgm:chPref val="0"/>
          <dgm:bulletEnabled val="1"/>
        </dgm:presLayoutVars>
      </dgm:prSet>
      <dgm:spPr/>
      <dgm:t>
        <a:bodyPr/>
        <a:lstStyle/>
        <a:p>
          <a:endParaRPr lang="fr-FR"/>
        </a:p>
      </dgm:t>
    </dgm:pt>
    <dgm:pt modelId="{25C38FFE-7D95-473A-B357-B67E1E0B2BCB}" type="pres">
      <dgm:prSet presAssocID="{68EBE3CE-D087-45E8-B88D-F3568F83BDA5}" presName="desTx" presStyleLbl="alignAccFollowNode1" presStyleIdx="1" presStyleCnt="3" custLinFactNeighborX="-332" custLinFactNeighborY="6256">
        <dgm:presLayoutVars>
          <dgm:bulletEnabled val="1"/>
        </dgm:presLayoutVars>
      </dgm:prSet>
      <dgm:spPr/>
      <dgm:t>
        <a:bodyPr/>
        <a:lstStyle/>
        <a:p>
          <a:endParaRPr lang="fr-FR"/>
        </a:p>
      </dgm:t>
    </dgm:pt>
    <dgm:pt modelId="{664C4511-EE37-4CB0-A5B5-EE8EBB17332E}" type="pres">
      <dgm:prSet presAssocID="{DC7A4F3E-78E3-46EB-8978-396DCB0B52E3}" presName="space" presStyleCnt="0"/>
      <dgm:spPr/>
    </dgm:pt>
    <dgm:pt modelId="{E18D402F-3404-4563-AF6D-774BD41E7D52}" type="pres">
      <dgm:prSet presAssocID="{5239F1FF-74DB-4818-B434-652F8B910417}" presName="composite" presStyleCnt="0"/>
      <dgm:spPr/>
    </dgm:pt>
    <dgm:pt modelId="{D5498413-657A-4C83-88CE-BBC5F4901BFE}" type="pres">
      <dgm:prSet presAssocID="{5239F1FF-74DB-4818-B434-652F8B910417}" presName="parTx" presStyleLbl="alignNode1" presStyleIdx="2" presStyleCnt="3" custLinFactNeighborX="-665" custLinFactNeighborY="23438">
        <dgm:presLayoutVars>
          <dgm:chMax val="0"/>
          <dgm:chPref val="0"/>
          <dgm:bulletEnabled val="1"/>
        </dgm:presLayoutVars>
      </dgm:prSet>
      <dgm:spPr/>
      <dgm:t>
        <a:bodyPr/>
        <a:lstStyle/>
        <a:p>
          <a:endParaRPr lang="fr-FR"/>
        </a:p>
      </dgm:t>
    </dgm:pt>
    <dgm:pt modelId="{B8A4AA49-E056-480F-98F6-FB8D46FBF433}" type="pres">
      <dgm:prSet presAssocID="{5239F1FF-74DB-4818-B434-652F8B910417}" presName="desTx" presStyleLbl="alignAccFollowNode1" presStyleIdx="2" presStyleCnt="3" custLinFactNeighborX="-332" custLinFactNeighborY="6903">
        <dgm:presLayoutVars>
          <dgm:bulletEnabled val="1"/>
        </dgm:presLayoutVars>
      </dgm:prSet>
      <dgm:spPr/>
      <dgm:t>
        <a:bodyPr/>
        <a:lstStyle/>
        <a:p>
          <a:endParaRPr lang="fr-FR"/>
        </a:p>
      </dgm:t>
    </dgm:pt>
  </dgm:ptLst>
  <dgm:cxnLst>
    <dgm:cxn modelId="{5E02513E-5A66-4A26-8686-02963C1AA8ED}" type="presOf" srcId="{ADF08AFB-3BAE-4BC2-90DD-CAA77376BEDA}" destId="{B8A4AA49-E056-480F-98F6-FB8D46FBF433}" srcOrd="0" destOrd="4" presId="urn:microsoft.com/office/officeart/2005/8/layout/hList1"/>
    <dgm:cxn modelId="{05643F43-AB61-48DA-967A-10E4B18FDE45}" type="presOf" srcId="{B9E786BB-19B7-48FC-A2C7-86E6BB791046}" destId="{25C38FFE-7D95-473A-B357-B67E1E0B2BCB}" srcOrd="0" destOrd="4" presId="urn:microsoft.com/office/officeart/2005/8/layout/hList1"/>
    <dgm:cxn modelId="{6C4DF932-8F23-42F1-B523-C5430D1B5678}" srcId="{2BA60EB4-15E0-4848-80CC-C2BF1A3F14B9}" destId="{D6B32A38-1D5D-486F-92E1-6A7831AD94E6}" srcOrd="0" destOrd="0" parTransId="{F02F1025-5CBE-44E2-B5DC-E5977C845ACE}" sibTransId="{8139CBB3-E0EC-4AF2-9ADB-2457A1947C02}"/>
    <dgm:cxn modelId="{1026E723-74AE-47C3-A676-5860FDDAC78A}" type="presOf" srcId="{4F531374-EAB0-4A0D-AD7D-0C6097F4EF6C}" destId="{2FC154EC-FB4E-46D8-A61E-BE6881275281}" srcOrd="0" destOrd="7" presId="urn:microsoft.com/office/officeart/2005/8/layout/hList1"/>
    <dgm:cxn modelId="{A92BF967-5E10-4833-B220-4F12470A4965}" type="presOf" srcId="{B1084871-432A-46E2-9EEC-3A0C370B90E3}" destId="{B8A4AA49-E056-480F-98F6-FB8D46FBF433}" srcOrd="0" destOrd="10" presId="urn:microsoft.com/office/officeart/2005/8/layout/hList1"/>
    <dgm:cxn modelId="{BEAFE281-FA50-46C5-A83F-7A5F793CE976}" type="presOf" srcId="{5239F1FF-74DB-4818-B434-652F8B910417}" destId="{D5498413-657A-4C83-88CE-BBC5F4901BFE}" srcOrd="0" destOrd="0" presId="urn:microsoft.com/office/officeart/2005/8/layout/hList1"/>
    <dgm:cxn modelId="{C29E10FF-92A7-46B9-8322-68C466D69D2B}" type="presOf" srcId="{2ADC83C4-889D-4443-949B-0D0524568950}" destId="{25C38FFE-7D95-473A-B357-B67E1E0B2BCB}" srcOrd="0" destOrd="3" presId="urn:microsoft.com/office/officeart/2005/8/layout/hList1"/>
    <dgm:cxn modelId="{A91E69CF-B66C-465A-8BD5-2BD81D701701}" srcId="{68EBE3CE-D087-45E8-B88D-F3568F83BDA5}" destId="{C510D791-8FD0-4577-A364-1092A0A0A70F}" srcOrd="0" destOrd="0" parTransId="{D7FCD437-11D1-4DF4-B357-CAC62980EC24}" sibTransId="{6FE4138B-3A73-4085-89EA-812320722964}"/>
    <dgm:cxn modelId="{2C0544D8-9D25-4933-B883-C82DFD373798}" type="presOf" srcId="{2F0049E6-F53E-4D21-A7DD-EB3F7EC9D6CB}" destId="{2FC154EC-FB4E-46D8-A61E-BE6881275281}" srcOrd="0" destOrd="4" presId="urn:microsoft.com/office/officeart/2005/8/layout/hList1"/>
    <dgm:cxn modelId="{83EAF74B-8E51-4FC3-AC25-52E43352609F}" type="presOf" srcId="{1A2DD3E2-4C86-4E01-89B0-E2F514304E6E}" destId="{25C38FFE-7D95-473A-B357-B67E1E0B2BCB}" srcOrd="0" destOrd="1" presId="urn:microsoft.com/office/officeart/2005/8/layout/hList1"/>
    <dgm:cxn modelId="{032F7FF8-2131-4BA1-A4C9-BCA55F7B653B}" srcId="{2BA60EB4-15E0-4848-80CC-C2BF1A3F14B9}" destId="{5239F1FF-74DB-4818-B434-652F8B910417}" srcOrd="2" destOrd="0" parTransId="{F6D9261A-6D11-4A19-B640-31236AF08E7D}" sibTransId="{D077A712-74DE-4F75-BCEA-2B6B11E7C350}"/>
    <dgm:cxn modelId="{E2E7AD7B-350A-48BE-8246-B295E8E94144}" srcId="{D6B32A38-1D5D-486F-92E1-6A7831AD94E6}" destId="{B69FD55E-6B36-4D4A-8880-FF5E385CA5E1}" srcOrd="2" destOrd="0" parTransId="{7AD37904-B885-48C3-80DA-015719501268}" sibTransId="{DEBD0948-5DEB-4549-8636-D7A71EBFC5C1}"/>
    <dgm:cxn modelId="{6AF361A5-84FE-4741-8A98-2D43C511B1BD}" type="presOf" srcId="{68EBE3CE-D087-45E8-B88D-F3568F83BDA5}" destId="{517276D4-E742-4D63-8C83-20A400FFC26B}" srcOrd="0" destOrd="0" presId="urn:microsoft.com/office/officeart/2005/8/layout/hList1"/>
    <dgm:cxn modelId="{C2927834-176B-4B36-A6C8-1A26DD44D545}" type="presOf" srcId="{E992309C-5DF1-4D88-8F53-B58519336570}" destId="{B8A4AA49-E056-480F-98F6-FB8D46FBF433}" srcOrd="0" destOrd="0" presId="urn:microsoft.com/office/officeart/2005/8/layout/hList1"/>
    <dgm:cxn modelId="{BE62C808-EA4F-4437-80FD-48DE11C7B5A7}" srcId="{68EBE3CE-D087-45E8-B88D-F3568F83BDA5}" destId="{B9E786BB-19B7-48FC-A2C7-86E6BB791046}" srcOrd="4" destOrd="0" parTransId="{32E13B2C-C1D5-4B9F-8E1C-E74D24986569}" sibTransId="{CEE8531F-76E7-453C-AD9F-89447C63E864}"/>
    <dgm:cxn modelId="{0A92A2B4-9C3D-4B06-9A1D-CE3E5ECE4080}" type="presOf" srcId="{D6B32A38-1D5D-486F-92E1-6A7831AD94E6}" destId="{1F97C6FC-F32D-4290-95FF-97910C413771}" srcOrd="0" destOrd="0" presId="urn:microsoft.com/office/officeart/2005/8/layout/hList1"/>
    <dgm:cxn modelId="{DDD17FDC-7277-4519-B277-8F97DF13D483}" type="presOf" srcId="{713EA01B-F296-44F2-BAD4-15F962393B0E}" destId="{2FC154EC-FB4E-46D8-A61E-BE6881275281}" srcOrd="0" destOrd="5" presId="urn:microsoft.com/office/officeart/2005/8/layout/hList1"/>
    <dgm:cxn modelId="{F48ACBF3-D186-4CAE-9AAB-9DAD4777F57F}" type="presOf" srcId="{C510D791-8FD0-4577-A364-1092A0A0A70F}" destId="{25C38FFE-7D95-473A-B357-B67E1E0B2BCB}" srcOrd="0" destOrd="0" presId="urn:microsoft.com/office/officeart/2005/8/layout/hList1"/>
    <dgm:cxn modelId="{DF0AE20C-82D2-4511-8FFF-910846244BAC}" srcId="{68EBE3CE-D087-45E8-B88D-F3568F83BDA5}" destId="{2ADC83C4-889D-4443-949B-0D0524568950}" srcOrd="3" destOrd="0" parTransId="{760B6B82-B3F7-4CCA-A3CE-961E8C532867}" sibTransId="{44EC240D-9259-4E18-B28D-DC0FBFF853E3}"/>
    <dgm:cxn modelId="{3E73793A-63E8-497B-8D49-5E4E6B947A38}" type="presOf" srcId="{A989AEC7-20E4-4C1E-A20D-0801FCA0F289}" destId="{B8A4AA49-E056-480F-98F6-FB8D46FBF433}" srcOrd="0" destOrd="1" presId="urn:microsoft.com/office/officeart/2005/8/layout/hList1"/>
    <dgm:cxn modelId="{CEA45DA1-EE42-400F-B647-0E0AC883FCBD}" type="presOf" srcId="{B69FD55E-6B36-4D4A-8880-FF5E385CA5E1}" destId="{2FC154EC-FB4E-46D8-A61E-BE6881275281}" srcOrd="0" destOrd="2" presId="urn:microsoft.com/office/officeart/2005/8/layout/hList1"/>
    <dgm:cxn modelId="{D3CAA8A8-1673-4378-BD6C-F3ACFC195A40}" type="presOf" srcId="{4D1A966F-8298-4C7C-A5DE-A5B37246A6B4}" destId="{B8A4AA49-E056-480F-98F6-FB8D46FBF433}" srcOrd="0" destOrd="7" presId="urn:microsoft.com/office/officeart/2005/8/layout/hList1"/>
    <dgm:cxn modelId="{4DADB90C-6737-4064-9DEC-2DC418482270}" srcId="{5239F1FF-74DB-4818-B434-652F8B910417}" destId="{2163949D-A4C1-4675-842A-8B24E0431527}" srcOrd="8" destOrd="0" parTransId="{32E0AFC3-7382-4F65-AE54-26732BD9FEC6}" sibTransId="{E5C8C2CC-92CB-42EB-BF43-24B402A912A4}"/>
    <dgm:cxn modelId="{17AD854F-3DCA-4B4D-AAA0-6F4716E1AEC1}" type="presOf" srcId="{E434DF0E-91CA-4622-9546-AE7B44AB12BE}" destId="{25C38FFE-7D95-473A-B357-B67E1E0B2BCB}" srcOrd="0" destOrd="2" presId="urn:microsoft.com/office/officeart/2005/8/layout/hList1"/>
    <dgm:cxn modelId="{D2289659-94EF-4261-8200-F2DB241227F8}" type="presOf" srcId="{2BA60EB4-15E0-4848-80CC-C2BF1A3F14B9}" destId="{6D636DB3-F44C-4386-B14B-7829ED28CEB4}" srcOrd="0" destOrd="0" presId="urn:microsoft.com/office/officeart/2005/8/layout/hList1"/>
    <dgm:cxn modelId="{8C09C949-3401-4CC0-AB0A-35ED392DE0A1}" srcId="{5239F1FF-74DB-4818-B434-652F8B910417}" destId="{ADF08AFB-3BAE-4BC2-90DD-CAA77376BEDA}" srcOrd="4" destOrd="0" parTransId="{D9B8BE20-E044-400E-BB81-D55E1A2C3EA1}" sibTransId="{1868BF5D-AE67-4DB0-A3F0-0A357EF3A429}"/>
    <dgm:cxn modelId="{BF682EFF-FB61-41BE-B324-977BCE01F661}" type="presOf" srcId="{27CE7BB9-DC97-4DCE-808D-9751FF35D75D}" destId="{B8A4AA49-E056-480F-98F6-FB8D46FBF433}" srcOrd="0" destOrd="12" presId="urn:microsoft.com/office/officeart/2005/8/layout/hList1"/>
    <dgm:cxn modelId="{794925BF-2FBA-47B3-9483-E422EC108062}" srcId="{D6B32A38-1D5D-486F-92E1-6A7831AD94E6}" destId="{2F0049E6-F53E-4D21-A7DD-EB3F7EC9D6CB}" srcOrd="4" destOrd="0" parTransId="{8E45C23F-7B77-4763-82B3-812FB3840DB5}" sibTransId="{9244D5C5-067B-4EE7-8F42-F9F744F14C5F}"/>
    <dgm:cxn modelId="{D313D2E2-AB37-497B-B2BD-9F6436067FE2}" type="presOf" srcId="{F5FEAC2F-9764-43DA-B43B-D64F389BB8D1}" destId="{B8A4AA49-E056-480F-98F6-FB8D46FBF433}" srcOrd="0" destOrd="11" presId="urn:microsoft.com/office/officeart/2005/8/layout/hList1"/>
    <dgm:cxn modelId="{8F8627F9-8923-4A8B-8D42-9350057D5D94}" srcId="{68EBE3CE-D087-45E8-B88D-F3568F83BDA5}" destId="{1A2DD3E2-4C86-4E01-89B0-E2F514304E6E}" srcOrd="1" destOrd="0" parTransId="{81CF7767-C4FC-45F8-B3D7-4CD6CD73E823}" sibTransId="{A47127ED-7F0A-4CAF-9025-D97B5A6E52F0}"/>
    <dgm:cxn modelId="{F1752CFC-02F9-47B2-AC14-646BF3F02702}" srcId="{D6B32A38-1D5D-486F-92E1-6A7831AD94E6}" destId="{5C8BDEDB-F05A-45A9-A787-0911B7E9C585}" srcOrd="6" destOrd="0" parTransId="{8D69E364-79D7-41BD-91AF-42758D10568B}" sibTransId="{183DF389-979F-42A8-ACAB-64D6ECD036B2}"/>
    <dgm:cxn modelId="{11791D97-BAD2-426D-A511-01189A9ACE67}" srcId="{5239F1FF-74DB-4818-B434-652F8B910417}" destId="{27CE7BB9-DC97-4DCE-808D-9751FF35D75D}" srcOrd="12" destOrd="0" parTransId="{26F53B53-DD48-4172-A21F-9D2CD272D2C7}" sibTransId="{5D0F6CB9-8D38-435E-A44C-95EA0A4AA8D8}"/>
    <dgm:cxn modelId="{06EA016D-A6AF-4F59-B828-2B148F7A9157}" type="presOf" srcId="{A48AAC7B-F47A-4F16-BABA-EBAFA2EF882A}" destId="{2FC154EC-FB4E-46D8-A61E-BE6881275281}" srcOrd="0" destOrd="8" presId="urn:microsoft.com/office/officeart/2005/8/layout/hList1"/>
    <dgm:cxn modelId="{E79AD3D1-40FC-4DFB-B06D-81066242AEF2}" srcId="{68EBE3CE-D087-45E8-B88D-F3568F83BDA5}" destId="{E434DF0E-91CA-4622-9546-AE7B44AB12BE}" srcOrd="2" destOrd="0" parTransId="{0FD110CB-0EA2-4EAE-971F-9171A6B84CD0}" sibTransId="{297408CE-EC68-4B4D-A5D6-AE1F8CD20B26}"/>
    <dgm:cxn modelId="{B3DC9AB0-F700-46C5-902D-3324CD78758E}" srcId="{5239F1FF-74DB-4818-B434-652F8B910417}" destId="{EF883FC1-FF97-4227-9398-D58817FF4498}" srcOrd="9" destOrd="0" parTransId="{20516FD1-8368-4741-87F9-0BAA4972FECC}" sibTransId="{86D17D0D-E73B-4757-AC53-FC73EA0879B7}"/>
    <dgm:cxn modelId="{24253F77-0E75-474C-9C6F-E2B3CF0FB4F0}" type="presOf" srcId="{AA03D031-C323-43F8-AA9D-FB1973620AAC}" destId="{B8A4AA49-E056-480F-98F6-FB8D46FBF433}" srcOrd="0" destOrd="2" presId="urn:microsoft.com/office/officeart/2005/8/layout/hList1"/>
    <dgm:cxn modelId="{44B105B5-9F72-47D1-ABC4-394A4F1CB8FE}" srcId="{D6B32A38-1D5D-486F-92E1-6A7831AD94E6}" destId="{9E77A699-AD55-483F-854F-2CDEBA428DAD}" srcOrd="0" destOrd="0" parTransId="{F34BB7E2-F72F-40E4-AC05-71985E7B0297}" sibTransId="{7141EE26-1EC7-4F0B-8C81-FA3A15FF9F11}"/>
    <dgm:cxn modelId="{A09AFF63-C7D2-42AC-B0C5-2E8A17FA7981}" srcId="{2BA60EB4-15E0-4848-80CC-C2BF1A3F14B9}" destId="{68EBE3CE-D087-45E8-B88D-F3568F83BDA5}" srcOrd="1" destOrd="0" parTransId="{ABEA7943-ED37-4F53-838E-655F25728A67}" sibTransId="{DC7A4F3E-78E3-46EB-8978-396DCB0B52E3}"/>
    <dgm:cxn modelId="{F061F183-E312-4BEC-8F13-56C483DD34A9}" type="presOf" srcId="{BE0731B6-276C-4B10-A23E-A4D25245209D}" destId="{B8A4AA49-E056-480F-98F6-FB8D46FBF433}" srcOrd="0" destOrd="5" presId="urn:microsoft.com/office/officeart/2005/8/layout/hList1"/>
    <dgm:cxn modelId="{E02A4D61-2F3B-4F8F-97EE-7B64EB5DD2A2}" srcId="{5239F1FF-74DB-4818-B434-652F8B910417}" destId="{BE0731B6-276C-4B10-A23E-A4D25245209D}" srcOrd="5" destOrd="0" parTransId="{AEC717F1-084A-48AE-8074-DF8A6B97BFD3}" sibTransId="{535F549C-D978-485A-99E9-13E17A084FF5}"/>
    <dgm:cxn modelId="{412B3589-646D-40A8-B6CE-4C11E65F08D7}" srcId="{5239F1FF-74DB-4818-B434-652F8B910417}" destId="{A989AEC7-20E4-4C1E-A20D-0801FCA0F289}" srcOrd="1" destOrd="0" parTransId="{6DFDD8B3-FC5A-4297-AABF-793456D24A9F}" sibTransId="{F6754571-3E40-4192-877C-C2E5293318B1}"/>
    <dgm:cxn modelId="{FDD73F32-ABC4-40C6-922D-3D6AF63253A1}" type="presOf" srcId="{5C8BDEDB-F05A-45A9-A787-0911B7E9C585}" destId="{2FC154EC-FB4E-46D8-A61E-BE6881275281}" srcOrd="0" destOrd="6" presId="urn:microsoft.com/office/officeart/2005/8/layout/hList1"/>
    <dgm:cxn modelId="{A4E37B4A-5980-4BBD-9D01-0AA799AA4760}" srcId="{5239F1FF-74DB-4818-B434-652F8B910417}" destId="{4D1A966F-8298-4C7C-A5DE-A5B37246A6B4}" srcOrd="7" destOrd="0" parTransId="{B39D978C-0643-4732-9667-BBAEC3CBCB11}" sibTransId="{44750FC2-0713-4164-8CC4-3EFF1B77F472}"/>
    <dgm:cxn modelId="{6B242763-48D8-4FB3-BA07-17B7FE068403}" srcId="{5239F1FF-74DB-4818-B434-652F8B910417}" destId="{F5FEAC2F-9764-43DA-B43B-D64F389BB8D1}" srcOrd="11" destOrd="0" parTransId="{16AB602B-2C99-42EA-B1F7-C83C98490A7B}" sibTransId="{36CBADB4-66A5-4DFF-A3D5-A894627A3EC0}"/>
    <dgm:cxn modelId="{2167BC21-937F-4C8E-97E2-DDD149763E63}" srcId="{5239F1FF-74DB-4818-B434-652F8B910417}" destId="{AA03D031-C323-43F8-AA9D-FB1973620AAC}" srcOrd="2" destOrd="0" parTransId="{FE7AE09E-4CA1-4CCF-B9DB-8A6D5FF6BCF6}" sibTransId="{78917664-E02A-4AAA-8F89-880079D68676}"/>
    <dgm:cxn modelId="{180589B2-840E-4E7E-A4E6-33579366A9A2}" type="presOf" srcId="{EBE116EB-125D-4CCA-9AE7-A9EF45745E5B}" destId="{2FC154EC-FB4E-46D8-A61E-BE6881275281}" srcOrd="0" destOrd="1" presId="urn:microsoft.com/office/officeart/2005/8/layout/hList1"/>
    <dgm:cxn modelId="{B61E9197-5C45-457A-8A73-0C86BFA9BF65}" srcId="{D6B32A38-1D5D-486F-92E1-6A7831AD94E6}" destId="{A48AAC7B-F47A-4F16-BABA-EBAFA2EF882A}" srcOrd="8" destOrd="0" parTransId="{32279643-2FB1-42DC-AEA2-F164DC18076D}" sibTransId="{4820C480-302B-4F22-9823-166D4FA0ED6F}"/>
    <dgm:cxn modelId="{CBB886F3-48EB-428F-B494-6CED27114FCC}" srcId="{D6B32A38-1D5D-486F-92E1-6A7831AD94E6}" destId="{EBE116EB-125D-4CCA-9AE7-A9EF45745E5B}" srcOrd="1" destOrd="0" parTransId="{B068FE2B-BF31-4521-96FC-67DDFACC71D7}" sibTransId="{F72F7EB8-B4A7-4CA0-BF74-94FFD4DE31E4}"/>
    <dgm:cxn modelId="{417A0983-115A-4702-B097-29FE364D9430}" srcId="{5239F1FF-74DB-4818-B434-652F8B910417}" destId="{E992309C-5DF1-4D88-8F53-B58519336570}" srcOrd="0" destOrd="0" parTransId="{A6A4B2CF-FC3A-4AC7-B674-6A448BA8FAB5}" sibTransId="{DCEB7029-6922-4FBE-8B33-E2749157FA5A}"/>
    <dgm:cxn modelId="{2F2CCA53-46C5-4523-85D9-D566C447FC90}" srcId="{5239F1FF-74DB-4818-B434-652F8B910417}" destId="{20DA7F3C-B93E-4FD6-9409-E39E83DEFDAE}" srcOrd="3" destOrd="0" parTransId="{45FB0748-A14C-4F94-93CA-F24617BB02D6}" sibTransId="{D86D20C1-69EC-4F07-8304-82C848E0D759}"/>
    <dgm:cxn modelId="{8AA2F7FF-61AE-405C-A5AD-12640EC521D5}" srcId="{D6B32A38-1D5D-486F-92E1-6A7831AD94E6}" destId="{713EA01B-F296-44F2-BAD4-15F962393B0E}" srcOrd="5" destOrd="0" parTransId="{0DDBB371-A104-45FF-B127-03ADA7415D36}" sibTransId="{045B15FB-033E-415C-BB3A-967AACDFB746}"/>
    <dgm:cxn modelId="{D49D5780-DDF7-47C4-8DCF-55973C171AB9}" srcId="{D6B32A38-1D5D-486F-92E1-6A7831AD94E6}" destId="{4F531374-EAB0-4A0D-AD7D-0C6097F4EF6C}" srcOrd="7" destOrd="0" parTransId="{EBFB387A-9345-425F-9D85-01DACBBD56E1}" sibTransId="{8B0ADE85-EB08-4454-9B5A-8357B9C9CAC8}"/>
    <dgm:cxn modelId="{0DBF3FCE-370C-48F0-B174-E201C1BEE955}" type="presOf" srcId="{9E77A699-AD55-483F-854F-2CDEBA428DAD}" destId="{2FC154EC-FB4E-46D8-A61E-BE6881275281}" srcOrd="0" destOrd="0" presId="urn:microsoft.com/office/officeart/2005/8/layout/hList1"/>
    <dgm:cxn modelId="{B4109E6E-C70A-44DC-8F32-86FDDE695D33}" srcId="{5239F1FF-74DB-4818-B434-652F8B910417}" destId="{795B9B36-56DC-4CB3-9E7E-5B81C8B1AE7C}" srcOrd="6" destOrd="0" parTransId="{1BEBD206-B39C-43C6-9557-EEEC142FFE67}" sibTransId="{E43A27BE-1A2A-4576-BF3D-749AC1DF2ECE}"/>
    <dgm:cxn modelId="{BFC949D4-1A15-4D6D-8487-2B262CAFBAAD}" type="presOf" srcId="{795B9B36-56DC-4CB3-9E7E-5B81C8B1AE7C}" destId="{B8A4AA49-E056-480F-98F6-FB8D46FBF433}" srcOrd="0" destOrd="6" presId="urn:microsoft.com/office/officeart/2005/8/layout/hList1"/>
    <dgm:cxn modelId="{9A1C6B64-E214-4E71-91C5-FF8CCBC8BA00}" type="presOf" srcId="{2163949D-A4C1-4675-842A-8B24E0431527}" destId="{B8A4AA49-E056-480F-98F6-FB8D46FBF433}" srcOrd="0" destOrd="8" presId="urn:microsoft.com/office/officeart/2005/8/layout/hList1"/>
    <dgm:cxn modelId="{9C4C915D-F96F-4D17-9A2A-A03B2FD36E03}" srcId="{D6B32A38-1D5D-486F-92E1-6A7831AD94E6}" destId="{C7BD2068-DD12-4A5C-AB1A-889BE7633FE9}" srcOrd="3" destOrd="0" parTransId="{98E8FB9D-92C6-4D6A-A682-FDF763874EEF}" sibTransId="{4AF219F3-7EF3-4B6F-A662-F67D4F49438F}"/>
    <dgm:cxn modelId="{BB2A6710-6A16-41F3-97F4-1FD036ECB2EC}" type="presOf" srcId="{C7BD2068-DD12-4A5C-AB1A-889BE7633FE9}" destId="{2FC154EC-FB4E-46D8-A61E-BE6881275281}" srcOrd="0" destOrd="3" presId="urn:microsoft.com/office/officeart/2005/8/layout/hList1"/>
    <dgm:cxn modelId="{2E82C099-1CB4-4939-AFBE-F39F9FF9E1E0}" srcId="{5239F1FF-74DB-4818-B434-652F8B910417}" destId="{B1084871-432A-46E2-9EEC-3A0C370B90E3}" srcOrd="10" destOrd="0" parTransId="{1162F291-FE53-4CDD-AEEC-F6C1B871A0CC}" sibTransId="{121824B9-EAAC-4EB6-A007-B881B9097CDE}"/>
    <dgm:cxn modelId="{04494A54-6E36-44BD-8F7E-A66CE2C86FC4}" type="presOf" srcId="{20DA7F3C-B93E-4FD6-9409-E39E83DEFDAE}" destId="{B8A4AA49-E056-480F-98F6-FB8D46FBF433}" srcOrd="0" destOrd="3" presId="urn:microsoft.com/office/officeart/2005/8/layout/hList1"/>
    <dgm:cxn modelId="{7A19B5AA-5306-41B2-BA5F-F3A3BA2814F0}" type="presOf" srcId="{EF883FC1-FF97-4227-9398-D58817FF4498}" destId="{B8A4AA49-E056-480F-98F6-FB8D46FBF433}" srcOrd="0" destOrd="9" presId="urn:microsoft.com/office/officeart/2005/8/layout/hList1"/>
    <dgm:cxn modelId="{E4E44E71-8BF3-49B8-BFF8-2A6F343FA81F}" type="presParOf" srcId="{6D636DB3-F44C-4386-B14B-7829ED28CEB4}" destId="{584D8254-D6E8-453C-9CC7-75B696B9E320}" srcOrd="0" destOrd="0" presId="urn:microsoft.com/office/officeart/2005/8/layout/hList1"/>
    <dgm:cxn modelId="{853C963D-E45A-4C3B-ADAA-69BC527F83DB}" type="presParOf" srcId="{584D8254-D6E8-453C-9CC7-75B696B9E320}" destId="{1F97C6FC-F32D-4290-95FF-97910C413771}" srcOrd="0" destOrd="0" presId="urn:microsoft.com/office/officeart/2005/8/layout/hList1"/>
    <dgm:cxn modelId="{7D0873BA-0C8D-4F7F-AD02-37B35CB75FFF}" type="presParOf" srcId="{584D8254-D6E8-453C-9CC7-75B696B9E320}" destId="{2FC154EC-FB4E-46D8-A61E-BE6881275281}" srcOrd="1" destOrd="0" presId="urn:microsoft.com/office/officeart/2005/8/layout/hList1"/>
    <dgm:cxn modelId="{8240001D-7FCD-4FDC-A31A-28E53D32973F}" type="presParOf" srcId="{6D636DB3-F44C-4386-B14B-7829ED28CEB4}" destId="{DB4E0A56-86EB-42F0-A4B0-4751154004EA}" srcOrd="1" destOrd="0" presId="urn:microsoft.com/office/officeart/2005/8/layout/hList1"/>
    <dgm:cxn modelId="{1BF19204-F21C-419D-875C-119E8B681BAB}" type="presParOf" srcId="{6D636DB3-F44C-4386-B14B-7829ED28CEB4}" destId="{9C69EDF4-6BAA-4BC1-8CDF-6F41D6E100B9}" srcOrd="2" destOrd="0" presId="urn:microsoft.com/office/officeart/2005/8/layout/hList1"/>
    <dgm:cxn modelId="{8B77A058-C95E-4829-B365-3DEA1EB830C9}" type="presParOf" srcId="{9C69EDF4-6BAA-4BC1-8CDF-6F41D6E100B9}" destId="{517276D4-E742-4D63-8C83-20A400FFC26B}" srcOrd="0" destOrd="0" presId="urn:microsoft.com/office/officeart/2005/8/layout/hList1"/>
    <dgm:cxn modelId="{18A7DE8D-3E6A-4F38-8158-C3FADB74291A}" type="presParOf" srcId="{9C69EDF4-6BAA-4BC1-8CDF-6F41D6E100B9}" destId="{25C38FFE-7D95-473A-B357-B67E1E0B2BCB}" srcOrd="1" destOrd="0" presId="urn:microsoft.com/office/officeart/2005/8/layout/hList1"/>
    <dgm:cxn modelId="{33C17DCE-F38A-4523-B506-D978297CCBD3}" type="presParOf" srcId="{6D636DB3-F44C-4386-B14B-7829ED28CEB4}" destId="{664C4511-EE37-4CB0-A5B5-EE8EBB17332E}" srcOrd="3" destOrd="0" presId="urn:microsoft.com/office/officeart/2005/8/layout/hList1"/>
    <dgm:cxn modelId="{5388C601-EEB5-4A5D-9C51-2441E9D5FA2C}" type="presParOf" srcId="{6D636DB3-F44C-4386-B14B-7829ED28CEB4}" destId="{E18D402F-3404-4563-AF6D-774BD41E7D52}" srcOrd="4" destOrd="0" presId="urn:microsoft.com/office/officeart/2005/8/layout/hList1"/>
    <dgm:cxn modelId="{74E8ED27-A3CC-4804-9965-8056D788742C}" type="presParOf" srcId="{E18D402F-3404-4563-AF6D-774BD41E7D52}" destId="{D5498413-657A-4C83-88CE-BBC5F4901BFE}" srcOrd="0" destOrd="0" presId="urn:microsoft.com/office/officeart/2005/8/layout/hList1"/>
    <dgm:cxn modelId="{889EEF70-8E09-401D-A28F-1CF2D36D48DE}" type="presParOf" srcId="{E18D402F-3404-4563-AF6D-774BD41E7D52}" destId="{B8A4AA49-E056-480F-98F6-FB8D46FBF4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53466-EE97-4ED6-BC7B-783712AAB05B}">
      <dsp:nvSpPr>
        <dsp:cNvPr id="0" name=""/>
        <dsp:cNvSpPr/>
      </dsp:nvSpPr>
      <dsp:spPr>
        <a:xfrm>
          <a:off x="3857" y="254114"/>
          <a:ext cx="1467962" cy="925837"/>
        </a:xfrm>
        <a:prstGeom prst="roundRect">
          <a:avLst>
            <a:gd name="adj" fmla="val 10000"/>
          </a:avLst>
        </a:prstGeom>
        <a:solidFill>
          <a:srgbClr val="00B05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t>1. prévenir </a:t>
          </a:r>
        </a:p>
        <a:p>
          <a:pPr lvl="0" algn="ctr" defTabSz="488950">
            <a:lnSpc>
              <a:spcPct val="90000"/>
            </a:lnSpc>
            <a:spcBef>
              <a:spcPct val="0"/>
            </a:spcBef>
            <a:spcAft>
              <a:spcPct val="35000"/>
            </a:spcAft>
          </a:pPr>
          <a:r>
            <a:rPr lang="fr-FR" sz="1100" b="1" kern="1200" dirty="0"/>
            <a:t>la production </a:t>
          </a:r>
        </a:p>
        <a:p>
          <a:pPr lvl="0" algn="ctr" defTabSz="488950">
            <a:lnSpc>
              <a:spcPct val="90000"/>
            </a:lnSpc>
            <a:spcBef>
              <a:spcPct val="0"/>
            </a:spcBef>
            <a:spcAft>
              <a:spcPct val="35000"/>
            </a:spcAft>
          </a:pPr>
          <a:r>
            <a:rPr lang="fr-FR" sz="1100" b="1" kern="1200" dirty="0"/>
            <a:t>de déchets</a:t>
          </a:r>
        </a:p>
      </dsp:txBody>
      <dsp:txXfrm>
        <a:off x="30974" y="281231"/>
        <a:ext cx="1413728" cy="871603"/>
      </dsp:txXfrm>
    </dsp:sp>
    <dsp:sp modelId="{5DC226F3-4762-4CCD-873F-88B871BCCCC9}">
      <dsp:nvSpPr>
        <dsp:cNvPr id="0" name=""/>
        <dsp:cNvSpPr/>
      </dsp:nvSpPr>
      <dsp:spPr>
        <a:xfrm>
          <a:off x="1562743" y="604287"/>
          <a:ext cx="192758" cy="225490"/>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562743" y="649385"/>
        <a:ext cx="134931" cy="135294"/>
      </dsp:txXfrm>
    </dsp:sp>
    <dsp:sp modelId="{FEE8E2A4-A41E-464D-BD5B-10536FE496DD}">
      <dsp:nvSpPr>
        <dsp:cNvPr id="0" name=""/>
        <dsp:cNvSpPr/>
      </dsp:nvSpPr>
      <dsp:spPr>
        <a:xfrm>
          <a:off x="1835514" y="203386"/>
          <a:ext cx="909236" cy="1027292"/>
        </a:xfrm>
        <a:prstGeom prst="roundRect">
          <a:avLst>
            <a:gd name="adj" fmla="val 10000"/>
          </a:avLst>
        </a:prstGeom>
        <a:solidFill>
          <a:srgbClr val="92D05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t>2. préparer les déchets en vue de leur réemploi</a:t>
          </a:r>
        </a:p>
      </dsp:txBody>
      <dsp:txXfrm>
        <a:off x="1862145" y="230017"/>
        <a:ext cx="855974" cy="974030"/>
      </dsp:txXfrm>
    </dsp:sp>
    <dsp:sp modelId="{358EC6B1-5254-48AD-8E97-8CCFC2E4B81B}">
      <dsp:nvSpPr>
        <dsp:cNvPr id="0" name=""/>
        <dsp:cNvSpPr/>
      </dsp:nvSpPr>
      <dsp:spPr>
        <a:xfrm>
          <a:off x="2835674" y="604287"/>
          <a:ext cx="192758" cy="225490"/>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2835674" y="649385"/>
        <a:ext cx="134931" cy="135294"/>
      </dsp:txXfrm>
    </dsp:sp>
    <dsp:sp modelId="{1E4DBC80-D292-4F38-923D-22C0C9E15311}">
      <dsp:nvSpPr>
        <dsp:cNvPr id="0" name=""/>
        <dsp:cNvSpPr/>
      </dsp:nvSpPr>
      <dsp:spPr>
        <a:xfrm>
          <a:off x="3108445" y="203386"/>
          <a:ext cx="909236" cy="1027292"/>
        </a:xfrm>
        <a:prstGeom prst="roundRect">
          <a:avLst>
            <a:gd name="adj" fmla="val 10000"/>
          </a:avLst>
        </a:prstGeom>
        <a:solidFill>
          <a:srgbClr val="FFC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a:t>3. recycler les déchets</a:t>
          </a:r>
        </a:p>
      </dsp:txBody>
      <dsp:txXfrm>
        <a:off x="3135076" y="230017"/>
        <a:ext cx="855974" cy="974030"/>
      </dsp:txXfrm>
    </dsp:sp>
    <dsp:sp modelId="{40A15389-4365-4F50-9DBE-06C66B4449F6}">
      <dsp:nvSpPr>
        <dsp:cNvPr id="0" name=""/>
        <dsp:cNvSpPr/>
      </dsp:nvSpPr>
      <dsp:spPr>
        <a:xfrm>
          <a:off x="4108605" y="604287"/>
          <a:ext cx="192758" cy="225490"/>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4108605" y="649385"/>
        <a:ext cx="134931" cy="135294"/>
      </dsp:txXfrm>
    </dsp:sp>
    <dsp:sp modelId="{78410241-211B-41C9-AEAE-DCD24E9E48D4}">
      <dsp:nvSpPr>
        <dsp:cNvPr id="0" name=""/>
        <dsp:cNvSpPr/>
      </dsp:nvSpPr>
      <dsp:spPr>
        <a:xfrm>
          <a:off x="4381375" y="203386"/>
          <a:ext cx="909236" cy="1027292"/>
        </a:xfrm>
        <a:prstGeom prst="roundRect">
          <a:avLst>
            <a:gd name="adj" fmla="val 10000"/>
          </a:avLst>
        </a:prstGeom>
        <a:solidFill>
          <a:schemeClr val="accent4">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a:t>4. valoriser les déchets</a:t>
          </a:r>
        </a:p>
      </dsp:txBody>
      <dsp:txXfrm>
        <a:off x="4408006" y="230017"/>
        <a:ext cx="855974" cy="974030"/>
      </dsp:txXfrm>
    </dsp:sp>
    <dsp:sp modelId="{2D6B0B6A-3B1F-4A75-BF5F-F6751C54524C}">
      <dsp:nvSpPr>
        <dsp:cNvPr id="0" name=""/>
        <dsp:cNvSpPr/>
      </dsp:nvSpPr>
      <dsp:spPr>
        <a:xfrm>
          <a:off x="5381535" y="604287"/>
          <a:ext cx="192758" cy="225490"/>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5381535" y="649385"/>
        <a:ext cx="134931" cy="135294"/>
      </dsp:txXfrm>
    </dsp:sp>
    <dsp:sp modelId="{F61B832E-0709-40B8-9BE5-518FAD72C975}">
      <dsp:nvSpPr>
        <dsp:cNvPr id="0" name=""/>
        <dsp:cNvSpPr/>
      </dsp:nvSpPr>
      <dsp:spPr>
        <a:xfrm>
          <a:off x="5654306" y="203895"/>
          <a:ext cx="1538500" cy="1026275"/>
        </a:xfrm>
        <a:prstGeom prst="roundRect">
          <a:avLst>
            <a:gd name="adj" fmla="val 10000"/>
          </a:avLst>
        </a:prstGeom>
        <a:solidFill>
          <a:schemeClr val="bg1">
            <a:lumMod val="6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a:t>5. éliminer les déchets de manière sûre et dans des conditions respectueuses de l’environnement.</a:t>
          </a:r>
        </a:p>
      </dsp:txBody>
      <dsp:txXfrm>
        <a:off x="5684365" y="233954"/>
        <a:ext cx="1478382" cy="966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CB4D8-0398-4136-9AD6-3C465220153C}">
      <dsp:nvSpPr>
        <dsp:cNvPr id="0" name=""/>
        <dsp:cNvSpPr/>
      </dsp:nvSpPr>
      <dsp:spPr>
        <a:xfrm>
          <a:off x="324864" y="-105833"/>
          <a:ext cx="7641364" cy="5522493"/>
        </a:xfrm>
        <a:prstGeom prst="ellipse">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Commission Consultative d’Elaboration et de Suivi (CCES) du PLPD </a:t>
          </a:r>
        </a:p>
      </dsp:txBody>
      <dsp:txXfrm>
        <a:off x="3077284" y="170291"/>
        <a:ext cx="2136525" cy="828374"/>
      </dsp:txXfrm>
    </dsp:sp>
    <dsp:sp modelId="{BEA7AEED-1E74-444B-B53B-1A7ECBD96FC4}">
      <dsp:nvSpPr>
        <dsp:cNvPr id="0" name=""/>
        <dsp:cNvSpPr/>
      </dsp:nvSpPr>
      <dsp:spPr>
        <a:xfrm>
          <a:off x="1512709" y="1082850"/>
          <a:ext cx="5265675" cy="424962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Conseil Communautaire </a:t>
          </a:r>
        </a:p>
      </dsp:txBody>
      <dsp:txXfrm>
        <a:off x="3225370" y="1337828"/>
        <a:ext cx="1840353" cy="764932"/>
      </dsp:txXfrm>
    </dsp:sp>
    <dsp:sp modelId="{907D0388-D66B-4309-B95A-51D4FD7A6664}">
      <dsp:nvSpPr>
        <dsp:cNvPr id="0" name=""/>
        <dsp:cNvSpPr/>
      </dsp:nvSpPr>
      <dsp:spPr>
        <a:xfrm>
          <a:off x="2069426" y="1891498"/>
          <a:ext cx="4152241" cy="3736828"/>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b="1" kern="1200" dirty="0"/>
            <a:t>Equipe projet: Services Déchets – Finances – Communication </a:t>
          </a:r>
        </a:p>
      </dsp:txBody>
      <dsp:txXfrm>
        <a:off x="3178074" y="2171760"/>
        <a:ext cx="1934944" cy="840786"/>
      </dsp:txXfrm>
    </dsp:sp>
    <dsp:sp modelId="{EC83B857-04CA-400A-98BE-2D0364DA0B1D}">
      <dsp:nvSpPr>
        <dsp:cNvPr id="0" name=""/>
        <dsp:cNvSpPr/>
      </dsp:nvSpPr>
      <dsp:spPr>
        <a:xfrm>
          <a:off x="2592301" y="3012597"/>
          <a:ext cx="3106491" cy="2599128"/>
        </a:xfrm>
        <a:prstGeom prst="ellipse">
          <a:avLst/>
        </a:prstGeom>
        <a:solidFill>
          <a:srgbClr val="7030A0"/>
        </a:solidFill>
        <a:ln w="19050" cap="rnd"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a:t>Président de la CdC</a:t>
          </a:r>
        </a:p>
        <a:p>
          <a:pPr lvl="0" algn="ctr" defTabSz="622300">
            <a:lnSpc>
              <a:spcPct val="90000"/>
            </a:lnSpc>
            <a:spcBef>
              <a:spcPct val="0"/>
            </a:spcBef>
            <a:spcAft>
              <a:spcPct val="35000"/>
            </a:spcAft>
          </a:pPr>
          <a:r>
            <a:rPr lang="fr-FR" sz="1400" kern="1200" dirty="0"/>
            <a:t>Directrice Générale des Services</a:t>
          </a:r>
        </a:p>
        <a:p>
          <a:pPr lvl="0" algn="ctr" defTabSz="622300">
            <a:lnSpc>
              <a:spcPct val="90000"/>
            </a:lnSpc>
            <a:spcBef>
              <a:spcPct val="0"/>
            </a:spcBef>
            <a:spcAft>
              <a:spcPct val="35000"/>
            </a:spcAft>
          </a:pPr>
          <a:r>
            <a:rPr lang="fr-FR" sz="1400" kern="1200" dirty="0"/>
            <a:t>Elu Référent: Président de la Commission Environnement </a:t>
          </a:r>
        </a:p>
        <a:p>
          <a:pPr lvl="0" algn="ctr" defTabSz="622300">
            <a:lnSpc>
              <a:spcPct val="90000"/>
            </a:lnSpc>
            <a:spcBef>
              <a:spcPct val="0"/>
            </a:spcBef>
            <a:spcAft>
              <a:spcPct val="35000"/>
            </a:spcAft>
          </a:pPr>
          <a:r>
            <a:rPr lang="fr-FR" sz="1400" kern="1200" dirty="0"/>
            <a:t>Animateur: Chargée de mission Agenda 21</a:t>
          </a:r>
        </a:p>
      </dsp:txBody>
      <dsp:txXfrm>
        <a:off x="3047236" y="3662379"/>
        <a:ext cx="2196621" cy="1299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F28A8-DEA5-46DD-ADF0-1FB8EF2F6340}">
      <dsp:nvSpPr>
        <dsp:cNvPr id="0" name=""/>
        <dsp:cNvSpPr/>
      </dsp:nvSpPr>
      <dsp:spPr>
        <a:xfrm>
          <a:off x="319124" y="54023"/>
          <a:ext cx="4458469" cy="2311725"/>
        </a:xfrm>
        <a:prstGeom prst="rect">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b="1" kern="1200" dirty="0">
              <a:solidFill>
                <a:schemeClr val="tx1"/>
              </a:solidFill>
              <a:sym typeface="Wingdings" panose="05000000000000000000" pitchFamily="2" charset="2"/>
            </a:rPr>
            <a:t> </a:t>
          </a:r>
          <a:r>
            <a:rPr lang="fr-FR" sz="1300" b="1" kern="1200" dirty="0">
              <a:solidFill>
                <a:schemeClr val="tx1"/>
              </a:solidFill>
            </a:rPr>
            <a:t>Accueil de la Petite Enfance (3 mois -2 ans)</a:t>
          </a:r>
        </a:p>
        <a:p>
          <a:pPr lvl="0" algn="l" defTabSz="711200">
            <a:lnSpc>
              <a:spcPct val="90000"/>
            </a:lnSpc>
            <a:spcBef>
              <a:spcPct val="0"/>
            </a:spcBef>
            <a:spcAft>
              <a:spcPct val="35000"/>
            </a:spcAft>
          </a:pPr>
          <a:r>
            <a:rPr lang="fr-FR" sz="1300" b="0" i="1" kern="1200" dirty="0">
              <a:solidFill>
                <a:schemeClr val="tx1"/>
              </a:solidFill>
            </a:rPr>
            <a:t>Enfance Pour Tous (DSP - 01/01/2017):</a:t>
          </a:r>
          <a:endParaRPr lang="fr-FR" sz="1300" b="1" kern="1200" dirty="0">
            <a:solidFill>
              <a:schemeClr val="tx1"/>
            </a:solidFill>
          </a:endParaRPr>
        </a:p>
        <a:p>
          <a:pPr marL="114300" lvl="1" indent="-114300" algn="l" defTabSz="577850">
            <a:lnSpc>
              <a:spcPct val="90000"/>
            </a:lnSpc>
            <a:spcBef>
              <a:spcPct val="0"/>
            </a:spcBef>
            <a:spcAft>
              <a:spcPct val="15000"/>
            </a:spcAft>
            <a:buChar char="••"/>
          </a:pPr>
          <a:r>
            <a:rPr lang="fr-FR" sz="1300" b="1" kern="1200" dirty="0">
              <a:solidFill>
                <a:schemeClr val="tx1"/>
              </a:solidFill>
            </a:rPr>
            <a:t>2 crèches (34 places)</a:t>
          </a:r>
          <a:endParaRPr lang="fr-FR" sz="1300" kern="1200" dirty="0">
            <a:solidFill>
              <a:schemeClr val="tx1"/>
            </a:solidFill>
          </a:endParaRPr>
        </a:p>
        <a:p>
          <a:pPr marL="114300" lvl="1" indent="-114300" algn="l" defTabSz="577850">
            <a:lnSpc>
              <a:spcPct val="90000"/>
            </a:lnSpc>
            <a:spcBef>
              <a:spcPct val="0"/>
            </a:spcBef>
            <a:spcAft>
              <a:spcPct val="15000"/>
            </a:spcAft>
            <a:buChar char="••"/>
          </a:pPr>
          <a:r>
            <a:rPr lang="fr-FR" sz="1300" b="1" kern="1200" dirty="0">
              <a:solidFill>
                <a:schemeClr val="tx1"/>
              </a:solidFill>
            </a:rPr>
            <a:t>Une halte-garderie (10 places)</a:t>
          </a:r>
          <a:endParaRPr lang="fr-FR" sz="1300" kern="1200" dirty="0">
            <a:solidFill>
              <a:schemeClr val="tx1"/>
            </a:solidFill>
          </a:endParaRPr>
        </a:p>
        <a:p>
          <a:pPr marL="114300" lvl="1" indent="-114300" algn="l" defTabSz="577850">
            <a:lnSpc>
              <a:spcPct val="90000"/>
            </a:lnSpc>
            <a:spcBef>
              <a:spcPct val="0"/>
            </a:spcBef>
            <a:spcAft>
              <a:spcPct val="15000"/>
            </a:spcAft>
            <a:buChar char="••"/>
          </a:pPr>
          <a:r>
            <a:rPr lang="fr-FR" sz="1300" b="1" kern="1200" dirty="0">
              <a:solidFill>
                <a:schemeClr val="tx1"/>
              </a:solidFill>
            </a:rPr>
            <a:t>Les relais d’assistants maternels et parents</a:t>
          </a:r>
          <a:endParaRPr lang="fr-FR" sz="1300" kern="1200" dirty="0">
            <a:solidFill>
              <a:schemeClr val="tx1"/>
            </a:solidFill>
          </a:endParaRPr>
        </a:p>
      </dsp:txBody>
      <dsp:txXfrm>
        <a:off x="319124" y="54023"/>
        <a:ext cx="4458469" cy="2311725"/>
      </dsp:txXfrm>
    </dsp:sp>
    <dsp:sp modelId="{E2003ECA-6028-4CC7-A080-D6EEA4BC1331}">
      <dsp:nvSpPr>
        <dsp:cNvPr id="0" name=""/>
        <dsp:cNvSpPr/>
      </dsp:nvSpPr>
      <dsp:spPr>
        <a:xfrm>
          <a:off x="327595" y="1525598"/>
          <a:ext cx="4458469" cy="1177838"/>
        </a:xfrm>
        <a:prstGeom prst="rect">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b="1" kern="1200" dirty="0">
              <a:solidFill>
                <a:schemeClr val="tx1"/>
              </a:solidFill>
              <a:sym typeface="Wingdings" panose="05000000000000000000" pitchFamily="2" charset="2"/>
            </a:rPr>
            <a:t> </a:t>
          </a:r>
          <a:r>
            <a:rPr lang="fr-FR" sz="1300" b="1" kern="1200" dirty="0">
              <a:solidFill>
                <a:schemeClr val="tx1"/>
              </a:solidFill>
            </a:rPr>
            <a:t>Accueil de l’Enfance </a:t>
          </a:r>
          <a:r>
            <a:rPr lang="fr-FR" sz="1300" kern="1200" dirty="0">
              <a:solidFill>
                <a:schemeClr val="tx1"/>
              </a:solidFill>
            </a:rPr>
            <a:t>(3-11 ans)</a:t>
          </a:r>
        </a:p>
        <a:p>
          <a:pPr lvl="0" algn="l" defTabSz="711200">
            <a:lnSpc>
              <a:spcPct val="90000"/>
            </a:lnSpc>
            <a:spcBef>
              <a:spcPct val="0"/>
            </a:spcBef>
            <a:spcAft>
              <a:spcPct val="35000"/>
            </a:spcAft>
          </a:pPr>
          <a:r>
            <a:rPr lang="fr-FR" sz="1300" b="0" i="1" kern="1200" dirty="0">
              <a:solidFill>
                <a:schemeClr val="tx1"/>
              </a:solidFill>
            </a:rPr>
            <a:t>Enfance –Jeunesse Médullienne (SPL – 01/01/2017): </a:t>
          </a:r>
          <a:endParaRPr lang="fr-FR" sz="1300" kern="1200" dirty="0">
            <a:solidFill>
              <a:schemeClr val="tx1"/>
            </a:solidFill>
          </a:endParaRPr>
        </a:p>
        <a:p>
          <a:pPr marL="114300" lvl="1" indent="-114300" algn="l" defTabSz="577850">
            <a:lnSpc>
              <a:spcPct val="90000"/>
            </a:lnSpc>
            <a:spcBef>
              <a:spcPct val="0"/>
            </a:spcBef>
            <a:spcAft>
              <a:spcPct val="15000"/>
            </a:spcAft>
            <a:buChar char="••"/>
          </a:pPr>
          <a:r>
            <a:rPr lang="fr-FR" sz="1300" b="1" kern="1200" dirty="0">
              <a:solidFill>
                <a:schemeClr val="tx1"/>
              </a:solidFill>
            </a:rPr>
            <a:t>Accueil Péri-Scolaire (APS) (en 2015: 1 997 enfants), </a:t>
          </a:r>
          <a:endParaRPr lang="fr-FR" sz="1300" kern="1200" dirty="0">
            <a:solidFill>
              <a:schemeClr val="tx1"/>
            </a:solidFill>
          </a:endParaRPr>
        </a:p>
        <a:p>
          <a:pPr marL="114300" lvl="1" indent="-114300" algn="l" defTabSz="577850">
            <a:lnSpc>
              <a:spcPct val="90000"/>
            </a:lnSpc>
            <a:spcBef>
              <a:spcPct val="0"/>
            </a:spcBef>
            <a:spcAft>
              <a:spcPct val="15000"/>
            </a:spcAft>
            <a:buChar char="••"/>
          </a:pPr>
          <a:r>
            <a:rPr lang="fr-FR" sz="1300" b="1" kern="1200" dirty="0">
              <a:solidFill>
                <a:schemeClr val="tx1"/>
              </a:solidFill>
            </a:rPr>
            <a:t>Accueil de Loisir Sans Hébergement (ALSH) (en 2015: 1 320 enfants)</a:t>
          </a:r>
          <a:endParaRPr lang="fr-FR" sz="1300" kern="1200" dirty="0">
            <a:solidFill>
              <a:schemeClr val="tx1"/>
            </a:solidFill>
          </a:endParaRPr>
        </a:p>
        <a:p>
          <a:pPr marL="114300" lvl="1" indent="-114300" algn="l" defTabSz="577850">
            <a:lnSpc>
              <a:spcPct val="90000"/>
            </a:lnSpc>
            <a:spcBef>
              <a:spcPct val="0"/>
            </a:spcBef>
            <a:spcAft>
              <a:spcPct val="15000"/>
            </a:spcAft>
            <a:buChar char="••"/>
          </a:pPr>
          <a:endParaRPr lang="fr-FR" sz="1300" kern="1200" dirty="0"/>
        </a:p>
      </dsp:txBody>
      <dsp:txXfrm>
        <a:off x="327595" y="1525598"/>
        <a:ext cx="4458469" cy="1177838"/>
      </dsp:txXfrm>
    </dsp:sp>
    <dsp:sp modelId="{D7F0FE13-8C28-4345-AB52-9DFDE394D4C0}">
      <dsp:nvSpPr>
        <dsp:cNvPr id="0" name=""/>
        <dsp:cNvSpPr/>
      </dsp:nvSpPr>
      <dsp:spPr>
        <a:xfrm>
          <a:off x="243553" y="2867651"/>
          <a:ext cx="4458469" cy="1714325"/>
        </a:xfrm>
        <a:prstGeom prst="rect">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b="1" kern="1200" dirty="0">
              <a:solidFill>
                <a:schemeClr val="tx1"/>
              </a:solidFill>
              <a:sym typeface="Wingdings" panose="05000000000000000000" pitchFamily="2" charset="2"/>
            </a:rPr>
            <a:t> </a:t>
          </a:r>
          <a:r>
            <a:rPr lang="fr-FR" sz="1300" b="1" kern="1200" dirty="0">
              <a:solidFill>
                <a:schemeClr val="tx1"/>
              </a:solidFill>
            </a:rPr>
            <a:t>Accueil de la Jeunesse </a:t>
          </a:r>
          <a:r>
            <a:rPr lang="fr-FR" sz="1300" kern="1200" dirty="0">
              <a:solidFill>
                <a:schemeClr val="tx1"/>
              </a:solidFill>
            </a:rPr>
            <a:t>(11-17 ans)</a:t>
          </a:r>
        </a:p>
        <a:p>
          <a:pPr lvl="0" algn="l" defTabSz="711200">
            <a:lnSpc>
              <a:spcPct val="90000"/>
            </a:lnSpc>
            <a:spcBef>
              <a:spcPct val="0"/>
            </a:spcBef>
            <a:spcAft>
              <a:spcPct val="35000"/>
            </a:spcAft>
          </a:pPr>
          <a:r>
            <a:rPr lang="fr-FR" sz="1300" b="0" i="1" kern="1200" dirty="0">
              <a:solidFill>
                <a:schemeClr val="tx1"/>
              </a:solidFill>
            </a:rPr>
            <a:t>La CDC Médullienne (Régie – 01/01/2017)</a:t>
          </a:r>
          <a:endParaRPr lang="fr-FR" sz="1300" kern="1200" dirty="0">
            <a:solidFill>
              <a:schemeClr val="tx1"/>
            </a:solidFill>
          </a:endParaRPr>
        </a:p>
        <a:p>
          <a:pPr marL="114300" lvl="1" indent="-114300" algn="l" defTabSz="577850">
            <a:lnSpc>
              <a:spcPct val="90000"/>
            </a:lnSpc>
            <a:spcBef>
              <a:spcPct val="0"/>
            </a:spcBef>
            <a:spcAft>
              <a:spcPct val="15000"/>
            </a:spcAft>
            <a:buChar char="••"/>
          </a:pPr>
          <a:r>
            <a:rPr lang="fr-FR" sz="1300" b="1" kern="1200" dirty="0">
              <a:solidFill>
                <a:schemeClr val="tx1"/>
              </a:solidFill>
            </a:rPr>
            <a:t>mercredi et durant les vacances scolaires à Castelnau-de-Médoc et au Porge</a:t>
          </a:r>
          <a:r>
            <a:rPr lang="fr-FR" sz="1300" kern="1200" dirty="0">
              <a:solidFill>
                <a:schemeClr val="tx1"/>
              </a:solidFill>
            </a:rPr>
            <a:t> (effectif maximal: </a:t>
          </a:r>
          <a:r>
            <a:rPr lang="fr-FR" sz="1300" b="1" kern="1200" dirty="0">
              <a:solidFill>
                <a:schemeClr val="tx1"/>
              </a:solidFill>
            </a:rPr>
            <a:t>48 jeunes</a:t>
          </a:r>
          <a:r>
            <a:rPr lang="fr-FR" sz="1300" kern="1200" dirty="0">
              <a:solidFill>
                <a:schemeClr val="tx1"/>
              </a:solidFill>
            </a:rPr>
            <a:t>). </a:t>
          </a:r>
        </a:p>
        <a:p>
          <a:pPr marL="114300" lvl="1" indent="-114300" algn="l" defTabSz="577850">
            <a:lnSpc>
              <a:spcPct val="90000"/>
            </a:lnSpc>
            <a:spcBef>
              <a:spcPct val="0"/>
            </a:spcBef>
            <a:spcAft>
              <a:spcPct val="15000"/>
            </a:spcAft>
            <a:buChar char="••"/>
          </a:pPr>
          <a:r>
            <a:rPr lang="fr-FR" sz="1300" kern="1200" dirty="0">
              <a:solidFill>
                <a:schemeClr val="tx1"/>
              </a:solidFill>
            </a:rPr>
            <a:t>Passerelle également pour le enfants de </a:t>
          </a:r>
          <a:r>
            <a:rPr lang="fr-FR" sz="1300" b="1" kern="1200" dirty="0">
              <a:solidFill>
                <a:schemeClr val="tx1"/>
              </a:solidFill>
            </a:rPr>
            <a:t>CM1 et CM2 de Castelnau-de-Médoc</a:t>
          </a:r>
          <a:r>
            <a:rPr lang="fr-FR" sz="1300" kern="1200" dirty="0">
              <a:solidFill>
                <a:schemeClr val="tx1"/>
              </a:solidFill>
            </a:rPr>
            <a:t> </a:t>
          </a:r>
        </a:p>
      </dsp:txBody>
      <dsp:txXfrm>
        <a:off x="243553" y="2867651"/>
        <a:ext cx="4458469" cy="1714325"/>
      </dsp:txXfrm>
    </dsp:sp>
    <dsp:sp modelId="{6320DBA9-44DC-4CD6-9CCE-9CF485EF0F17}">
      <dsp:nvSpPr>
        <dsp:cNvPr id="0" name=""/>
        <dsp:cNvSpPr/>
      </dsp:nvSpPr>
      <dsp:spPr>
        <a:xfrm>
          <a:off x="4907323" y="0"/>
          <a:ext cx="5093711" cy="2979826"/>
        </a:xfrm>
        <a:prstGeom prst="rect">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fr-FR" sz="1300" b="1" kern="1200" dirty="0">
              <a:solidFill>
                <a:schemeClr val="tx1"/>
              </a:solidFill>
              <a:sym typeface="Wingdings" panose="05000000000000000000" pitchFamily="2" charset="2"/>
            </a:rPr>
            <a:t> </a:t>
          </a:r>
          <a:r>
            <a:rPr lang="fr-FR" sz="1300" b="1" kern="1200" dirty="0">
              <a:solidFill>
                <a:schemeClr val="tx1"/>
              </a:solidFill>
            </a:rPr>
            <a:t>Etablissements scolaires</a:t>
          </a:r>
        </a:p>
        <a:p>
          <a:pPr lvl="0" algn="l" defTabSz="577850">
            <a:lnSpc>
              <a:spcPct val="90000"/>
            </a:lnSpc>
            <a:spcBef>
              <a:spcPct val="0"/>
            </a:spcBef>
            <a:spcAft>
              <a:spcPct val="35000"/>
            </a:spcAft>
          </a:pPr>
          <a:endParaRPr lang="fr-FR" sz="1600" kern="1200" dirty="0">
            <a:solidFill>
              <a:schemeClr val="tx1"/>
            </a:solidFill>
          </a:endParaRPr>
        </a:p>
        <a:p>
          <a:pPr lvl="0" algn="l" defTabSz="577850">
            <a:lnSpc>
              <a:spcPct val="90000"/>
            </a:lnSpc>
            <a:spcBef>
              <a:spcPct val="0"/>
            </a:spcBef>
            <a:spcAft>
              <a:spcPct val="35000"/>
            </a:spcAft>
          </a:pPr>
          <a:endParaRPr lang="fr-FR" sz="1600" kern="1200" dirty="0">
            <a:solidFill>
              <a:schemeClr val="tx1"/>
            </a:solidFill>
          </a:endParaRPr>
        </a:p>
        <a:p>
          <a:pPr lvl="0" algn="l" defTabSz="577850">
            <a:lnSpc>
              <a:spcPct val="90000"/>
            </a:lnSpc>
            <a:spcBef>
              <a:spcPct val="0"/>
            </a:spcBef>
            <a:spcAft>
              <a:spcPct val="35000"/>
            </a:spcAft>
          </a:pPr>
          <a:r>
            <a:rPr lang="fr-FR" sz="1600" kern="1200" dirty="0">
              <a:solidFill>
                <a:schemeClr val="tx1"/>
              </a:solidFill>
            </a:rPr>
            <a:t> </a:t>
          </a:r>
        </a:p>
        <a:p>
          <a:pPr marL="228600" lvl="1" indent="-228600" algn="l" defTabSz="1200150">
            <a:lnSpc>
              <a:spcPct val="90000"/>
            </a:lnSpc>
            <a:spcBef>
              <a:spcPct val="0"/>
            </a:spcBef>
            <a:spcAft>
              <a:spcPct val="15000"/>
            </a:spcAft>
            <a:buChar char="••"/>
          </a:pPr>
          <a:endParaRPr lang="fr-FR" sz="2700" kern="1200" dirty="0"/>
        </a:p>
      </dsp:txBody>
      <dsp:txXfrm>
        <a:off x="4907323" y="0"/>
        <a:ext cx="5093711" cy="2979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7C6FC-F32D-4290-95FF-97910C413771}">
      <dsp:nvSpPr>
        <dsp:cNvPr id="0" name=""/>
        <dsp:cNvSpPr/>
      </dsp:nvSpPr>
      <dsp:spPr>
        <a:xfrm>
          <a:off x="27421" y="269234"/>
          <a:ext cx="3001577" cy="345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a:t>Au sein des Mairies :</a:t>
          </a:r>
          <a:endParaRPr lang="fr-FR" sz="1200" kern="1200" dirty="0"/>
        </a:p>
      </dsp:txBody>
      <dsp:txXfrm>
        <a:off x="27421" y="269234"/>
        <a:ext cx="3001577" cy="345600"/>
      </dsp:txXfrm>
    </dsp:sp>
    <dsp:sp modelId="{2FC154EC-FB4E-46D8-A61E-BE6881275281}">
      <dsp:nvSpPr>
        <dsp:cNvPr id="0" name=""/>
        <dsp:cNvSpPr/>
      </dsp:nvSpPr>
      <dsp:spPr>
        <a:xfrm>
          <a:off x="0" y="735951"/>
          <a:ext cx="3001577" cy="471042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La réutilisation des brouillons</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La consommation de l’eau du robinet plutôt que de fontaines à eau </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Développement de la dématérialisation (paie, convocations comptes rendus de conseils)</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Dématérialisation des fax (Avensan, Listrac-Médoc, Le Temple et Sainte Hélène) </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Tous les agents des Services techniques ont déjà été formés ou sont en cours de formation en matière d’utilisation des broyats, paillage, mulching etc. et de changement de pratiques (« zérophyto »). </a:t>
          </a:r>
        </a:p>
      </dsp:txBody>
      <dsp:txXfrm>
        <a:off x="0" y="735951"/>
        <a:ext cx="3001577" cy="4710420"/>
      </dsp:txXfrm>
    </dsp:sp>
    <dsp:sp modelId="{517276D4-E742-4D63-8C83-20A400FFC26B}">
      <dsp:nvSpPr>
        <dsp:cNvPr id="0" name=""/>
        <dsp:cNvSpPr/>
      </dsp:nvSpPr>
      <dsp:spPr>
        <a:xfrm>
          <a:off x="3406596" y="267029"/>
          <a:ext cx="3001577" cy="345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a:t>Dans leurs écoles  : </a:t>
          </a:r>
          <a:endParaRPr lang="fr-FR" sz="1200" kern="1200" dirty="0"/>
        </a:p>
      </dsp:txBody>
      <dsp:txXfrm>
        <a:off x="3406596" y="267029"/>
        <a:ext cx="3001577" cy="345600"/>
      </dsp:txXfrm>
    </dsp:sp>
    <dsp:sp modelId="{25C38FFE-7D95-473A-B357-B67E1E0B2BCB}">
      <dsp:nvSpPr>
        <dsp:cNvPr id="0" name=""/>
        <dsp:cNvSpPr/>
      </dsp:nvSpPr>
      <dsp:spPr>
        <a:xfrm>
          <a:off x="3414911" y="735951"/>
          <a:ext cx="3001577" cy="471042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Sensibilisation des enfants et des équipes au gaspillage alimentaire: grammage des portions; formation des équipes et enseignants au Porge; Avensan: à travers le Conseil Municipal des Enfants, </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Le Porge: « mon restau responsable », avec le CPIE-</a:t>
          </a:r>
          <a:r>
            <a:rPr lang="fr-FR" sz="1200" kern="1200" dirty="0" err="1"/>
            <a:t>Curuma</a:t>
          </a:r>
          <a:r>
            <a:rPr lang="fr-FR" sz="1200" kern="1200" dirty="0"/>
            <a:t> et la Fondation Nicolas Hulot pour la Nature et l’Homme, </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Part de produits frais: exigence d’au moins 80% de produits frais (Moulis-en-Médoc: objectif de 100% de légumes et fruits frais); viandes labélisées; Salaunes: maraicher local (fraises et asperges). </a:t>
          </a:r>
        </a:p>
      </dsp:txBody>
      <dsp:txXfrm>
        <a:off x="3414911" y="735951"/>
        <a:ext cx="3001577" cy="4710420"/>
      </dsp:txXfrm>
    </dsp:sp>
    <dsp:sp modelId="{D5498413-657A-4C83-88CE-BBC5F4901BFE}">
      <dsp:nvSpPr>
        <dsp:cNvPr id="0" name=""/>
        <dsp:cNvSpPr/>
      </dsp:nvSpPr>
      <dsp:spPr>
        <a:xfrm>
          <a:off x="6826713" y="276177"/>
          <a:ext cx="3001577" cy="345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a:t>Auprès de leurs administrés : </a:t>
          </a:r>
          <a:endParaRPr lang="fr-FR" sz="1200" kern="1200" dirty="0"/>
        </a:p>
      </dsp:txBody>
      <dsp:txXfrm>
        <a:off x="6826713" y="276177"/>
        <a:ext cx="3001577" cy="345600"/>
      </dsp:txXfrm>
    </dsp:sp>
    <dsp:sp modelId="{B8A4AA49-E056-480F-98F6-FB8D46FBF433}">
      <dsp:nvSpPr>
        <dsp:cNvPr id="0" name=""/>
        <dsp:cNvSpPr/>
      </dsp:nvSpPr>
      <dsp:spPr>
        <a:xfrm>
          <a:off x="6836709" y="735951"/>
          <a:ext cx="3001577" cy="471042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Le Porge: incitation à suivre recommandations du CD 33 pour évènements écoresponsables, </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Castelnau-de-Médoc: invendus d’un maraicher local bio distribués gratuitement aux administrés aidés par le CCAS,</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Avensan: invendus de </a:t>
          </a:r>
          <a:r>
            <a:rPr lang="fr-FR" sz="1200" kern="1200" dirty="0" err="1"/>
            <a:t>Netto</a:t>
          </a:r>
          <a:r>
            <a:rPr lang="fr-FR" sz="1200" kern="1200" dirty="0"/>
            <a:t> et Casino redistribués à la Banque Alimentaire,</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Castelnau-de-Médoc, Le Porge et Saumos: mise à disposition de vaisselle dans certaines salles communales, </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Le Temple:  autorise l’utilisation du lave-vaisselle de l’école lors de la Fête des Associations, </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Le Porge et Castelnau-de-Médoc et Sainte Hélène: AMAP, </a:t>
          </a:r>
        </a:p>
        <a:p>
          <a:pPr marL="114300" lvl="1" indent="-114300" algn="l" defTabSz="533400">
            <a:lnSpc>
              <a:spcPct val="90000"/>
            </a:lnSpc>
            <a:spcBef>
              <a:spcPct val="0"/>
            </a:spcBef>
            <a:spcAft>
              <a:spcPct val="15000"/>
            </a:spcAft>
            <a:buChar char="••"/>
          </a:pPr>
          <a:endParaRPr lang="fr-FR" sz="1200" kern="1200" dirty="0"/>
        </a:p>
        <a:p>
          <a:pPr marL="114300" lvl="1" indent="-114300" algn="l" defTabSz="533400">
            <a:lnSpc>
              <a:spcPct val="90000"/>
            </a:lnSpc>
            <a:spcBef>
              <a:spcPct val="0"/>
            </a:spcBef>
            <a:spcAft>
              <a:spcPct val="15000"/>
            </a:spcAft>
            <a:buChar char="••"/>
          </a:pPr>
          <a:r>
            <a:rPr lang="fr-FR" sz="1200" kern="1200" dirty="0"/>
            <a:t>Castelnau-de-Médoc: projet d’épicerie solidaire, en partenariat avec les maraichers locaux.</a:t>
          </a:r>
        </a:p>
      </dsp:txBody>
      <dsp:txXfrm>
        <a:off x="6836709" y="735951"/>
        <a:ext cx="3001577" cy="47104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1"/>
            <a:ext cx="2946347" cy="498215"/>
          </a:xfrm>
          <a:prstGeom prst="rect">
            <a:avLst/>
          </a:prstGeom>
        </p:spPr>
        <p:txBody>
          <a:bodyPr vert="horz" lIns="91440" tIns="45720" rIns="91440" bIns="45720" rtlCol="0"/>
          <a:lstStyle>
            <a:lvl1pPr algn="r">
              <a:defRPr sz="1200"/>
            </a:lvl1pPr>
          </a:lstStyle>
          <a:p>
            <a:fld id="{1A3D821A-846D-4AA5-B895-BDEE797C678D}" type="datetimeFigureOut">
              <a:rPr lang="fr-FR" smtClean="0"/>
              <a:t>15/05/2017</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980E3F2-6588-4F84-BBE9-6F234B11202F}" type="slidenum">
              <a:rPr lang="fr-FR" smtClean="0"/>
              <a:t>‹N°›</a:t>
            </a:fld>
            <a:endParaRPr lang="fr-FR"/>
          </a:p>
        </p:txBody>
      </p:sp>
    </p:spTree>
    <p:extLst>
      <p:ext uri="{BB962C8B-B14F-4D97-AF65-F5344CB8AC3E}">
        <p14:creationId xmlns:p14="http://schemas.microsoft.com/office/powerpoint/2010/main" val="1619744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1"/>
            <a:ext cx="2946347" cy="498215"/>
          </a:xfrm>
          <a:prstGeom prst="rect">
            <a:avLst/>
          </a:prstGeom>
        </p:spPr>
        <p:txBody>
          <a:bodyPr vert="horz" lIns="91440" tIns="45720" rIns="91440" bIns="45720" rtlCol="0"/>
          <a:lstStyle>
            <a:lvl1pPr algn="r">
              <a:defRPr sz="1200"/>
            </a:lvl1pPr>
          </a:lstStyle>
          <a:p>
            <a:fld id="{110F04C5-D1AB-43AC-8F2F-0C0CD41FBAE5}" type="datetimeFigureOut">
              <a:rPr lang="fr-FR" smtClean="0"/>
              <a:t>15/05/2017</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A4E8703-3F5F-4265-A43B-1267C1B30519}" type="slidenum">
              <a:rPr lang="fr-FR" smtClean="0"/>
              <a:t>‹N°›</a:t>
            </a:fld>
            <a:endParaRPr lang="fr-FR"/>
          </a:p>
        </p:txBody>
      </p:sp>
    </p:spTree>
    <p:extLst>
      <p:ext uri="{BB962C8B-B14F-4D97-AF65-F5344CB8AC3E}">
        <p14:creationId xmlns:p14="http://schemas.microsoft.com/office/powerpoint/2010/main" val="22161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1</a:t>
            </a:fld>
            <a:endParaRPr lang="fr-FR"/>
          </a:p>
        </p:txBody>
      </p:sp>
    </p:spTree>
    <p:extLst>
      <p:ext uri="{BB962C8B-B14F-4D97-AF65-F5344CB8AC3E}">
        <p14:creationId xmlns:p14="http://schemas.microsoft.com/office/powerpoint/2010/main" val="2896854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7D6D2D-32C3-484B-B934-FDA6FA266638}" type="slidenum">
              <a:rPr lang="fr-FR" altLang="fr-FR" smtClean="0">
                <a:latin typeface="Calibri" panose="020F0502020204030204" pitchFamily="34" charset="0"/>
              </a:rPr>
              <a:pPr/>
              <a:t>10</a:t>
            </a:fld>
            <a:endParaRPr lang="fr-FR" altLang="fr-FR">
              <a:latin typeface="Calibri" panose="020F0502020204030204" pitchFamily="34" charset="0"/>
            </a:endParaRPr>
          </a:p>
        </p:txBody>
      </p:sp>
    </p:spTree>
    <p:extLst>
      <p:ext uri="{BB962C8B-B14F-4D97-AF65-F5344CB8AC3E}">
        <p14:creationId xmlns:p14="http://schemas.microsoft.com/office/powerpoint/2010/main" val="75342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11</a:t>
            </a:fld>
            <a:endParaRPr lang="fr-FR"/>
          </a:p>
        </p:txBody>
      </p:sp>
    </p:spTree>
    <p:extLst>
      <p:ext uri="{BB962C8B-B14F-4D97-AF65-F5344CB8AC3E}">
        <p14:creationId xmlns:p14="http://schemas.microsoft.com/office/powerpoint/2010/main" val="62253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12</a:t>
            </a:fld>
            <a:endParaRPr lang="fr-FR"/>
          </a:p>
        </p:txBody>
      </p:sp>
    </p:spTree>
    <p:extLst>
      <p:ext uri="{BB962C8B-B14F-4D97-AF65-F5344CB8AC3E}">
        <p14:creationId xmlns:p14="http://schemas.microsoft.com/office/powerpoint/2010/main" val="72166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sym typeface="Wingdings" panose="05000000000000000000" pitchFamily="2" charset="2"/>
            </a:endParaRPr>
          </a:p>
          <a:p>
            <a:endParaRPr lang="fr-FR" altLang="fr-FR" dirty="0"/>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6BF63F-7B53-4F23-9899-5F1E8B5E4AD4}" type="slidenum">
              <a:rPr lang="fr-FR" altLang="fr-FR" smtClean="0">
                <a:latin typeface="Calibri" panose="020F0502020204030204" pitchFamily="34" charset="0"/>
              </a:rPr>
              <a:pPr/>
              <a:t>13</a:t>
            </a:fld>
            <a:endParaRPr lang="fr-FR" altLang="fr-FR">
              <a:latin typeface="Calibri" panose="020F0502020204030204" pitchFamily="34" charset="0"/>
            </a:endParaRPr>
          </a:p>
        </p:txBody>
      </p:sp>
    </p:spTree>
    <p:extLst>
      <p:ext uri="{BB962C8B-B14F-4D97-AF65-F5344CB8AC3E}">
        <p14:creationId xmlns:p14="http://schemas.microsoft.com/office/powerpoint/2010/main" val="109731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9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4B4EB6-48C3-480F-89A4-039A4655EA38}" type="slidenum">
              <a:rPr lang="fr-FR" altLang="fr-FR" smtClean="0">
                <a:latin typeface="Calibri" panose="020F0502020204030204" pitchFamily="34" charset="0"/>
              </a:rPr>
              <a:pPr/>
              <a:t>14</a:t>
            </a:fld>
            <a:endParaRPr lang="fr-FR" altLang="fr-FR">
              <a:latin typeface="Calibri" panose="020F0502020204030204" pitchFamily="34" charset="0"/>
            </a:endParaRPr>
          </a:p>
        </p:txBody>
      </p:sp>
    </p:spTree>
    <p:extLst>
      <p:ext uri="{BB962C8B-B14F-4D97-AF65-F5344CB8AC3E}">
        <p14:creationId xmlns:p14="http://schemas.microsoft.com/office/powerpoint/2010/main" val="63920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15</a:t>
            </a:fld>
            <a:endParaRPr lang="fr-FR"/>
          </a:p>
        </p:txBody>
      </p:sp>
    </p:spTree>
    <p:extLst>
      <p:ext uri="{BB962C8B-B14F-4D97-AF65-F5344CB8AC3E}">
        <p14:creationId xmlns:p14="http://schemas.microsoft.com/office/powerpoint/2010/main" val="3748387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16</a:t>
            </a:fld>
            <a:endParaRPr lang="fr-FR"/>
          </a:p>
        </p:txBody>
      </p:sp>
    </p:spTree>
    <p:extLst>
      <p:ext uri="{BB962C8B-B14F-4D97-AF65-F5344CB8AC3E}">
        <p14:creationId xmlns:p14="http://schemas.microsoft.com/office/powerpoint/2010/main" val="173515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17</a:t>
            </a:fld>
            <a:endParaRPr lang="fr-FR"/>
          </a:p>
        </p:txBody>
      </p:sp>
    </p:spTree>
    <p:extLst>
      <p:ext uri="{BB962C8B-B14F-4D97-AF65-F5344CB8AC3E}">
        <p14:creationId xmlns:p14="http://schemas.microsoft.com/office/powerpoint/2010/main" val="3318280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18</a:t>
            </a:fld>
            <a:endParaRPr lang="fr-FR"/>
          </a:p>
        </p:txBody>
      </p:sp>
    </p:spTree>
    <p:extLst>
      <p:ext uri="{BB962C8B-B14F-4D97-AF65-F5344CB8AC3E}">
        <p14:creationId xmlns:p14="http://schemas.microsoft.com/office/powerpoint/2010/main" val="42866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19</a:t>
            </a:fld>
            <a:endParaRPr lang="fr-FR"/>
          </a:p>
        </p:txBody>
      </p:sp>
    </p:spTree>
    <p:extLst>
      <p:ext uri="{BB962C8B-B14F-4D97-AF65-F5344CB8AC3E}">
        <p14:creationId xmlns:p14="http://schemas.microsoft.com/office/powerpoint/2010/main" val="146143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a:t>
            </a:fld>
            <a:endParaRPr lang="fr-FR"/>
          </a:p>
        </p:txBody>
      </p:sp>
    </p:spTree>
    <p:extLst>
      <p:ext uri="{BB962C8B-B14F-4D97-AF65-F5344CB8AC3E}">
        <p14:creationId xmlns:p14="http://schemas.microsoft.com/office/powerpoint/2010/main" val="2723523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20</a:t>
            </a:fld>
            <a:endParaRPr lang="fr-FR"/>
          </a:p>
        </p:txBody>
      </p:sp>
    </p:spTree>
    <p:extLst>
      <p:ext uri="{BB962C8B-B14F-4D97-AF65-F5344CB8AC3E}">
        <p14:creationId xmlns:p14="http://schemas.microsoft.com/office/powerpoint/2010/main" val="251042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21</a:t>
            </a:fld>
            <a:endParaRPr lang="fr-FR"/>
          </a:p>
        </p:txBody>
      </p:sp>
    </p:spTree>
    <p:extLst>
      <p:ext uri="{BB962C8B-B14F-4D97-AF65-F5344CB8AC3E}">
        <p14:creationId xmlns:p14="http://schemas.microsoft.com/office/powerpoint/2010/main" val="439847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22</a:t>
            </a:fld>
            <a:endParaRPr lang="fr-FR"/>
          </a:p>
        </p:txBody>
      </p:sp>
    </p:spTree>
    <p:extLst>
      <p:ext uri="{BB962C8B-B14F-4D97-AF65-F5344CB8AC3E}">
        <p14:creationId xmlns:p14="http://schemas.microsoft.com/office/powerpoint/2010/main" val="272140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23</a:t>
            </a:fld>
            <a:endParaRPr lang="fr-FR"/>
          </a:p>
        </p:txBody>
      </p:sp>
    </p:spTree>
    <p:extLst>
      <p:ext uri="{BB962C8B-B14F-4D97-AF65-F5344CB8AC3E}">
        <p14:creationId xmlns:p14="http://schemas.microsoft.com/office/powerpoint/2010/main" val="4129846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24</a:t>
            </a:fld>
            <a:endParaRPr lang="fr-FR"/>
          </a:p>
        </p:txBody>
      </p:sp>
    </p:spTree>
    <p:extLst>
      <p:ext uri="{BB962C8B-B14F-4D97-AF65-F5344CB8AC3E}">
        <p14:creationId xmlns:p14="http://schemas.microsoft.com/office/powerpoint/2010/main" val="1700649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4AFAAE-CC44-4E3A-9DF8-D7132BAB5674}" type="slidenum">
              <a:rPr lang="fr-FR" altLang="fr-FR" smtClean="0">
                <a:latin typeface="Calibri" panose="020F0502020204030204" pitchFamily="34" charset="0"/>
              </a:rPr>
              <a:pPr/>
              <a:t>25</a:t>
            </a:fld>
            <a:endParaRPr lang="fr-FR" altLang="fr-FR">
              <a:latin typeface="Calibri" panose="020F0502020204030204" pitchFamily="34" charset="0"/>
            </a:endParaRPr>
          </a:p>
        </p:txBody>
      </p:sp>
    </p:spTree>
    <p:extLst>
      <p:ext uri="{BB962C8B-B14F-4D97-AF65-F5344CB8AC3E}">
        <p14:creationId xmlns:p14="http://schemas.microsoft.com/office/powerpoint/2010/main" val="396063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26</a:t>
            </a:fld>
            <a:endParaRPr lang="fr-FR"/>
          </a:p>
        </p:txBody>
      </p:sp>
    </p:spTree>
    <p:extLst>
      <p:ext uri="{BB962C8B-B14F-4D97-AF65-F5344CB8AC3E}">
        <p14:creationId xmlns:p14="http://schemas.microsoft.com/office/powerpoint/2010/main" val="660931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27</a:t>
            </a:fld>
            <a:endParaRPr lang="fr-FR"/>
          </a:p>
        </p:txBody>
      </p:sp>
    </p:spTree>
    <p:extLst>
      <p:ext uri="{BB962C8B-B14F-4D97-AF65-F5344CB8AC3E}">
        <p14:creationId xmlns:p14="http://schemas.microsoft.com/office/powerpoint/2010/main" val="1207167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28</a:t>
            </a:fld>
            <a:endParaRPr lang="fr-FR"/>
          </a:p>
        </p:txBody>
      </p:sp>
    </p:spTree>
    <p:extLst>
      <p:ext uri="{BB962C8B-B14F-4D97-AF65-F5344CB8AC3E}">
        <p14:creationId xmlns:p14="http://schemas.microsoft.com/office/powerpoint/2010/main" val="1851546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29</a:t>
            </a:fld>
            <a:endParaRPr lang="fr-FR"/>
          </a:p>
        </p:txBody>
      </p:sp>
    </p:spTree>
    <p:extLst>
      <p:ext uri="{BB962C8B-B14F-4D97-AF65-F5344CB8AC3E}">
        <p14:creationId xmlns:p14="http://schemas.microsoft.com/office/powerpoint/2010/main" val="212542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3</a:t>
            </a:fld>
            <a:endParaRPr lang="fr-FR"/>
          </a:p>
        </p:txBody>
      </p:sp>
    </p:spTree>
    <p:extLst>
      <p:ext uri="{BB962C8B-B14F-4D97-AF65-F5344CB8AC3E}">
        <p14:creationId xmlns:p14="http://schemas.microsoft.com/office/powerpoint/2010/main" val="2355828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30</a:t>
            </a:fld>
            <a:endParaRPr lang="fr-FR"/>
          </a:p>
        </p:txBody>
      </p:sp>
    </p:spTree>
    <p:extLst>
      <p:ext uri="{BB962C8B-B14F-4D97-AF65-F5344CB8AC3E}">
        <p14:creationId xmlns:p14="http://schemas.microsoft.com/office/powerpoint/2010/main" val="654010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31</a:t>
            </a:fld>
            <a:endParaRPr lang="fr-FR"/>
          </a:p>
        </p:txBody>
      </p:sp>
    </p:spTree>
    <p:extLst>
      <p:ext uri="{BB962C8B-B14F-4D97-AF65-F5344CB8AC3E}">
        <p14:creationId xmlns:p14="http://schemas.microsoft.com/office/powerpoint/2010/main" val="99067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32</a:t>
            </a:fld>
            <a:endParaRPr lang="fr-FR"/>
          </a:p>
        </p:txBody>
      </p:sp>
    </p:spTree>
    <p:extLst>
      <p:ext uri="{BB962C8B-B14F-4D97-AF65-F5344CB8AC3E}">
        <p14:creationId xmlns:p14="http://schemas.microsoft.com/office/powerpoint/2010/main" val="4248109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33</a:t>
            </a:fld>
            <a:endParaRPr lang="fr-FR"/>
          </a:p>
        </p:txBody>
      </p:sp>
    </p:spTree>
    <p:extLst>
      <p:ext uri="{BB962C8B-B14F-4D97-AF65-F5344CB8AC3E}">
        <p14:creationId xmlns:p14="http://schemas.microsoft.com/office/powerpoint/2010/main" val="4066057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34</a:t>
            </a:fld>
            <a:endParaRPr lang="fr-FR"/>
          </a:p>
        </p:txBody>
      </p:sp>
    </p:spTree>
    <p:extLst>
      <p:ext uri="{BB962C8B-B14F-4D97-AF65-F5344CB8AC3E}">
        <p14:creationId xmlns:p14="http://schemas.microsoft.com/office/powerpoint/2010/main" val="3226450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Même si le taux de pauvreté sur le territoire est de 8,7%, inférieur au taux girondin (12,3%), il est important d’accompagner les familles dans la connaissance des gestes utiles pour la Planète et pour leur portefeuille </a:t>
            </a:r>
          </a:p>
          <a:p>
            <a:r>
              <a:rPr lang="fr-FR" sz="1600" dirty="0">
                <a:sym typeface="Wingdings" panose="05000000000000000000" pitchFamily="2" charset="2"/>
              </a:rPr>
              <a:t> proposition d’une action spécifique sur la cuisine des restes. </a:t>
            </a:r>
          </a:p>
          <a:p>
            <a:endParaRPr lang="fr-FR" sz="1600" dirty="0">
              <a:sym typeface="Wingdings" panose="05000000000000000000" pitchFamily="2" charset="2"/>
            </a:endParaRPr>
          </a:p>
          <a:p>
            <a:r>
              <a:rPr lang="fr-FR" sz="1600" dirty="0">
                <a:sym typeface="Wingdings" panose="05000000000000000000" pitchFamily="2" charset="2"/>
              </a:rPr>
              <a:t>But:</a:t>
            </a:r>
          </a:p>
          <a:p>
            <a:pPr marL="248928" indent="-248928" defTabSz="1327617">
              <a:buFontTx/>
              <a:buChar char="-"/>
            </a:pPr>
            <a:r>
              <a:rPr lang="fr-FR" sz="1600" dirty="0">
                <a:sym typeface="Wingdings" panose="05000000000000000000" pitchFamily="2" charset="2"/>
              </a:rPr>
              <a:t>2 ateliers par an, avec 20 participants par an lors de la Semaine Européenne de Réduction des Déchets (SERD): novembre 2017, à renouveler en 2018, 2019 et 2020</a:t>
            </a:r>
          </a:p>
          <a:p>
            <a:pPr marL="248928" indent="-248928">
              <a:buFontTx/>
              <a:buChar char="-"/>
            </a:pPr>
            <a:r>
              <a:rPr lang="fr-FR" sz="1600" dirty="0">
                <a:sym typeface="Wingdings" panose="05000000000000000000" pitchFamily="2" charset="2"/>
              </a:rPr>
              <a:t>Evaluation ensuite: au moins 10 participants par an qui continuent à suivre les conseils de cuisine des restes </a:t>
            </a:r>
          </a:p>
          <a:p>
            <a:endParaRPr lang="fr-FR"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35</a:t>
            </a:fld>
            <a:endParaRPr lang="fr-FR"/>
          </a:p>
        </p:txBody>
      </p:sp>
    </p:spTree>
    <p:extLst>
      <p:ext uri="{BB962C8B-B14F-4D97-AF65-F5344CB8AC3E}">
        <p14:creationId xmlns:p14="http://schemas.microsoft.com/office/powerpoint/2010/main" val="796975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1327617">
              <a:defRPr/>
            </a:pPr>
            <a:r>
              <a:rPr lang="fr-FR" dirty="0"/>
              <a:t>Le Gourmet Bag est un dispositif du Ministère de l’Agriculture, constitué d’un kit de communication gratuit, à charge pour les restaurateurs de choisir les contenants qu’il distribue ou d’accepter les contenants amenés par les clients. Il est à noter que certains syndicats professionnels (Union des Métiers de l’Industrie Hôtelière notamment) fournissent les contenants à leurs adhérents. </a:t>
            </a:r>
          </a:p>
          <a:p>
            <a:r>
              <a:rPr lang="fr-FR" dirty="0" smtClean="0"/>
              <a:t>Buts</a:t>
            </a:r>
            <a:r>
              <a:rPr lang="fr-FR" dirty="0"/>
              <a:t>: </a:t>
            </a:r>
          </a:p>
          <a:p>
            <a:pPr marL="248928" indent="-248928">
              <a:buFontTx/>
              <a:buChar char="-"/>
            </a:pPr>
            <a:r>
              <a:rPr lang="fr-FR" dirty="0"/>
              <a:t>2017: 3 restaurants,  2018: 6 restaurants,  2019: 9 restaurants,  2020: 12 restaurants</a:t>
            </a:r>
          </a:p>
          <a:p>
            <a:pPr marL="248928" indent="-248928">
              <a:buFontTx/>
              <a:buChar char="-"/>
            </a:pPr>
            <a:r>
              <a:rPr lang="fr-FR" dirty="0"/>
              <a:t>Nombre de gourmets </a:t>
            </a:r>
            <a:r>
              <a:rPr lang="fr-FR" dirty="0" err="1"/>
              <a:t>bags</a:t>
            </a:r>
            <a:r>
              <a:rPr lang="fr-FR" dirty="0"/>
              <a:t> distribués: 25% des clients (tout dépend du nombre de couverts par établissement)</a:t>
            </a:r>
          </a:p>
          <a:p>
            <a:pPr marL="248928" indent="-248928">
              <a:buFontTx/>
              <a:buChar char="-"/>
            </a:pPr>
            <a:r>
              <a:rPr lang="fr-FR" dirty="0"/>
              <a:t>12% des clients qui complètent également un questionnaire de satisfaction </a:t>
            </a:r>
          </a:p>
          <a:p>
            <a:pPr marL="248928" indent="-248928">
              <a:buFontTx/>
              <a:buChar char="-"/>
            </a:pPr>
            <a:r>
              <a:rPr lang="fr-FR" dirty="0"/>
              <a:t>Objectif d’une baisse de 30% des poubelles issues de la desserte, et ce dans 25% des établissements </a:t>
            </a:r>
          </a:p>
          <a:p>
            <a:endParaRPr lang="fr-FR" spc="-145" dirty="0"/>
          </a:p>
          <a:p>
            <a:pPr marL="248928" indent="-248928">
              <a:buFontTx/>
              <a:buChar char="-"/>
            </a:pPr>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36</a:t>
            </a:fld>
            <a:endParaRPr lang="fr-FR"/>
          </a:p>
        </p:txBody>
      </p:sp>
    </p:spTree>
    <p:extLst>
      <p:ext uri="{BB962C8B-B14F-4D97-AF65-F5344CB8AC3E}">
        <p14:creationId xmlns:p14="http://schemas.microsoft.com/office/powerpoint/2010/main" val="3107372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pc="0" baseline="0" dirty="0"/>
              <a:t>Cette action vise à impliquer les Grandes et Moyennes Surfaces (GMS) du territoire, pour permettre aux consommateurs de choisir des produits ne générant pas (ou peu) de déchets. Y est également jointe une action sur le recyclage des médicaments, avec la promotion de la filière CYCLAMED </a:t>
            </a:r>
          </a:p>
          <a:p>
            <a:endParaRPr lang="fr-FR" dirty="0"/>
          </a:p>
          <a:p>
            <a:r>
              <a:rPr lang="fr-FR" dirty="0"/>
              <a:t>Pharmacies: à compter du 1</a:t>
            </a:r>
            <a:r>
              <a:rPr lang="fr-FR" baseline="30000" dirty="0"/>
              <a:t>er</a:t>
            </a:r>
            <a:r>
              <a:rPr lang="fr-FR" dirty="0"/>
              <a:t> Trimestre 2018</a:t>
            </a:r>
          </a:p>
          <a:p>
            <a:r>
              <a:rPr lang="fr-FR" dirty="0"/>
              <a:t>Contact des GMS: 1</a:t>
            </a:r>
            <a:r>
              <a:rPr lang="fr-FR" baseline="30000" dirty="0"/>
              <a:t>er</a:t>
            </a:r>
            <a:r>
              <a:rPr lang="fr-FR" dirty="0"/>
              <a:t> Trimestre 2017</a:t>
            </a:r>
          </a:p>
          <a:p>
            <a:r>
              <a:rPr lang="fr-FR" dirty="0"/>
              <a:t>Développement du vrac dans tous les GMS du territoire: à compter de 2017</a:t>
            </a:r>
          </a:p>
          <a:p>
            <a:r>
              <a:rPr lang="fr-FR" dirty="0"/>
              <a:t>Animations lors de la SERD, Semaine Européenne du Développement Durable, foires… </a:t>
            </a:r>
          </a:p>
          <a:p>
            <a:endParaRPr lang="fr-FR" dirty="0"/>
          </a:p>
          <a:p>
            <a:r>
              <a:rPr lang="fr-FR" dirty="0"/>
              <a:t>Buts:  </a:t>
            </a:r>
          </a:p>
          <a:p>
            <a:pPr marL="248928" indent="-248928">
              <a:buFontTx/>
              <a:buChar char="-"/>
            </a:pPr>
            <a:r>
              <a:rPr lang="fr-FR" dirty="0"/>
              <a:t>13 affiches apposées aux vitrines des pharmacies d’ici 2020 (13 pharmacies répertoriées)</a:t>
            </a:r>
          </a:p>
          <a:p>
            <a:pPr marL="248928" indent="-248928">
              <a:buFontTx/>
              <a:buChar char="-"/>
            </a:pPr>
            <a:r>
              <a:rPr lang="fr-FR" dirty="0"/>
              <a:t>2 animations dans des GMS en 2017 puis 4 chaque année</a:t>
            </a:r>
          </a:p>
          <a:p>
            <a:pPr marL="248928" indent="-248928">
              <a:buFontTx/>
              <a:buChar char="-"/>
            </a:pPr>
            <a:r>
              <a:rPr lang="fr-FR" dirty="0"/>
              <a:t>2 animations par an lors des manifestations et foires</a:t>
            </a:r>
          </a:p>
          <a:p>
            <a:pPr marL="248928" indent="-248928">
              <a:buFontTx/>
              <a:buChar char="-"/>
            </a:pPr>
            <a:r>
              <a:rPr lang="fr-FR" dirty="0"/>
              <a:t>Création de 2 épiceries solidaires entre 2018 et 2020</a:t>
            </a:r>
          </a:p>
          <a:p>
            <a:pPr marL="248928" indent="-248928">
              <a:buFontTx/>
              <a:buChar char="-"/>
            </a:pPr>
            <a:r>
              <a:rPr lang="fr-FR" dirty="0"/>
              <a:t>Mise en place du vrac: 1 en 2017 et 2 en 2019</a:t>
            </a:r>
          </a:p>
          <a:p>
            <a:pPr marL="248928" indent="-248928">
              <a:buFontTx/>
              <a:buChar char="-"/>
            </a:pPr>
            <a:r>
              <a:rPr lang="fr-FR" dirty="0"/>
              <a:t>660 personnes sensibilisées d’ici 2020 (30 par manifestation)</a:t>
            </a:r>
          </a:p>
          <a:p>
            <a:pPr marL="248928" indent="-248928">
              <a:buFontTx/>
              <a:buChar char="-"/>
            </a:pPr>
            <a:r>
              <a:rPr lang="fr-FR" dirty="0"/>
              <a:t>Passages dans les épiceries: 600 personnes en 2018, 1 000 personnes en 2019 et 1 600 en 2020 </a:t>
            </a:r>
          </a:p>
          <a:p>
            <a:endParaRPr lang="fr-FR" spc="-145" dirty="0"/>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37</a:t>
            </a:fld>
            <a:endParaRPr lang="fr-FR"/>
          </a:p>
        </p:txBody>
      </p:sp>
    </p:spTree>
    <p:extLst>
      <p:ext uri="{BB962C8B-B14F-4D97-AF65-F5344CB8AC3E}">
        <p14:creationId xmlns:p14="http://schemas.microsoft.com/office/powerpoint/2010/main" val="2903978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L’été, seules les communes de Lacanau et de Lège proposent des marchés (c’est-à-dire hors du territoire de la CDC); afin de promouvoir les produits locaux auprès des estivants, nous proposons de mettre en place un marché de producteurs (exclusivement?), idéalement le lundi, le mardi ou le dimanche matin </a:t>
            </a:r>
          </a:p>
          <a:p>
            <a:endParaRPr lang="fr-FR" sz="1600" dirty="0"/>
          </a:p>
          <a:p>
            <a:r>
              <a:rPr lang="fr-FR" sz="1600" dirty="0"/>
              <a:t>But: </a:t>
            </a:r>
          </a:p>
          <a:p>
            <a:pPr marL="248928" indent="-248928">
              <a:buFontTx/>
              <a:buChar char="-"/>
            </a:pPr>
            <a:r>
              <a:rPr lang="fr-FR" sz="1600" dirty="0"/>
              <a:t>14 marchés réalisés par an entre 2018 et 2020</a:t>
            </a:r>
          </a:p>
          <a:p>
            <a:pPr marL="248928" indent="-248928">
              <a:buFontTx/>
              <a:buChar char="-"/>
            </a:pPr>
            <a:r>
              <a:rPr lang="fr-FR" sz="1600" dirty="0"/>
              <a:t>Nombre de producteurs: 5 en 2018, 6 en 2019 et 2020</a:t>
            </a:r>
          </a:p>
          <a:p>
            <a:pPr marL="248928" indent="-248928">
              <a:buFontTx/>
              <a:buChar char="-"/>
            </a:pPr>
            <a:r>
              <a:rPr lang="fr-FR" sz="1600" dirty="0"/>
              <a:t>Nombre de personnes sensibilisées au stand de la CDC: 30 par an entre 2018 et 2020</a:t>
            </a:r>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38</a:t>
            </a:fld>
            <a:endParaRPr lang="fr-FR"/>
          </a:p>
        </p:txBody>
      </p:sp>
    </p:spTree>
    <p:extLst>
      <p:ext uri="{BB962C8B-B14F-4D97-AF65-F5344CB8AC3E}">
        <p14:creationId xmlns:p14="http://schemas.microsoft.com/office/powerpoint/2010/main" val="2624369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1327617">
              <a:defRPr/>
            </a:pPr>
            <a:r>
              <a:rPr lang="fr-FR" dirty="0"/>
              <a:t>De nombreux outils existent déjà = plus intéressant de les diffuser que d’en créer de nouveaux, surtout quand ils sont très bien faits (cf. Ecomatismes, modules des présentation pour stands d’animation fournis par le Conseil Départemental de la Gironde, l’ADEME…). Il est à noter que certaines actions de communication peuvent être assurées par les prestataires (notamment VEOLIA). </a:t>
            </a:r>
          </a:p>
          <a:p>
            <a:endParaRPr lang="fr-FR" dirty="0"/>
          </a:p>
          <a:p>
            <a:r>
              <a:rPr lang="fr-FR" dirty="0"/>
              <a:t>But = </a:t>
            </a:r>
          </a:p>
          <a:p>
            <a:pPr marL="248928" indent="-248928">
              <a:buFontTx/>
              <a:buChar char="-"/>
            </a:pPr>
            <a:r>
              <a:rPr lang="fr-FR" dirty="0"/>
              <a:t>9 200 livrets Ecomatismes distribués d’ici 2020 (car 9 200 foyers actuellement sur la </a:t>
            </a:r>
            <a:r>
              <a:rPr lang="fr-FR" spc="-218" dirty="0"/>
              <a:t>CDC)</a:t>
            </a:r>
          </a:p>
          <a:p>
            <a:pPr marL="248928" indent="-248928">
              <a:buFontTx/>
              <a:buChar char="-"/>
            </a:pPr>
            <a:r>
              <a:rPr lang="fr-FR" dirty="0"/>
              <a:t>10 animations par an entre 2017 et 2020 </a:t>
            </a:r>
          </a:p>
          <a:p>
            <a:pPr marL="248928" indent="-248928">
              <a:buFontTx/>
              <a:buChar char="-"/>
            </a:pPr>
            <a:r>
              <a:rPr lang="fr-FR" dirty="0"/>
              <a:t>Nombre de participants: 200 par an, soit 800 d’ici 2020</a:t>
            </a:r>
          </a:p>
          <a:p>
            <a:endParaRPr lang="fr-FR" dirty="0"/>
          </a:p>
          <a:p>
            <a:r>
              <a:rPr lang="fr-FR" dirty="0"/>
              <a:t>Création de « kits du nouvel arrivant »: </a:t>
            </a:r>
          </a:p>
          <a:p>
            <a:pPr marL="171450" indent="-171450">
              <a:buFontTx/>
              <a:buChar char="-"/>
            </a:pPr>
            <a:r>
              <a:rPr lang="fr-FR" dirty="0"/>
              <a:t>Kit de compostage, </a:t>
            </a:r>
          </a:p>
          <a:p>
            <a:pPr marL="171450" indent="-171450">
              <a:buFontTx/>
              <a:buChar char="-"/>
            </a:pPr>
            <a:r>
              <a:rPr lang="fr-FR" dirty="0"/>
              <a:t>Cabas pour faire les courses, </a:t>
            </a:r>
          </a:p>
          <a:p>
            <a:pPr marL="171450" indent="-171450">
              <a:buFontTx/>
              <a:buChar char="-"/>
            </a:pPr>
            <a:r>
              <a:rPr lang="fr-FR" dirty="0"/>
              <a:t>Informations sur la prévention et le tri des déchets … </a:t>
            </a:r>
          </a:p>
          <a:p>
            <a:pPr marL="171450" indent="-171450">
              <a:buFontTx/>
              <a:buChar char="-"/>
            </a:pPr>
            <a:endParaRPr lang="fr-FR" dirty="0"/>
          </a:p>
          <a:p>
            <a:pPr marL="0" indent="0">
              <a:buFontTx/>
              <a:buNone/>
            </a:pPr>
            <a:r>
              <a:rPr lang="fr-FR" dirty="0"/>
              <a:t>But = 50 kits distribués par an à partir de 2018</a:t>
            </a:r>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39</a:t>
            </a:fld>
            <a:endParaRPr lang="fr-FR"/>
          </a:p>
        </p:txBody>
      </p:sp>
    </p:spTree>
    <p:extLst>
      <p:ext uri="{BB962C8B-B14F-4D97-AF65-F5344CB8AC3E}">
        <p14:creationId xmlns:p14="http://schemas.microsoft.com/office/powerpoint/2010/main" val="358388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4</a:t>
            </a:fld>
            <a:endParaRPr lang="fr-FR"/>
          </a:p>
        </p:txBody>
      </p:sp>
    </p:spTree>
    <p:extLst>
      <p:ext uri="{BB962C8B-B14F-4D97-AF65-F5344CB8AC3E}">
        <p14:creationId xmlns:p14="http://schemas.microsoft.com/office/powerpoint/2010/main" val="3961268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Groupes de travail en 2017 et rédaction de la Charte en 2018</a:t>
            </a:r>
          </a:p>
          <a:p>
            <a:r>
              <a:rPr lang="fr-FR" sz="1600" dirty="0"/>
              <a:t>Mise en œuvre à partir de 2018</a:t>
            </a:r>
          </a:p>
          <a:p>
            <a:r>
              <a:rPr lang="fr-FR" sz="1600" dirty="0"/>
              <a:t>But = tous signataires à l’horizon 2020! </a:t>
            </a:r>
          </a:p>
          <a:p>
            <a:pPr marL="248928" indent="-248928">
              <a:buFontTx/>
              <a:buChar char="-"/>
            </a:pPr>
            <a:r>
              <a:rPr lang="fr-FR" sz="1600" dirty="0"/>
              <a:t>5 volontaires en 2018</a:t>
            </a:r>
          </a:p>
          <a:p>
            <a:pPr marL="248928" indent="-248928">
              <a:buFontTx/>
              <a:buChar char="-"/>
            </a:pPr>
            <a:r>
              <a:rPr lang="fr-FR" sz="1600" dirty="0"/>
              <a:t>4 volontaires en 2019</a:t>
            </a:r>
          </a:p>
          <a:p>
            <a:pPr marL="248928" indent="-248928">
              <a:buFontTx/>
              <a:buChar char="-"/>
            </a:pPr>
            <a:r>
              <a:rPr lang="fr-FR" sz="1600" dirty="0"/>
              <a:t>2 volontaires en 2020</a:t>
            </a:r>
          </a:p>
          <a:p>
            <a:pPr marL="248928" indent="-248928">
              <a:buFontTx/>
              <a:buChar char="-"/>
            </a:pPr>
            <a:r>
              <a:rPr lang="fr-FR" sz="1600" dirty="0"/>
              <a:t>30 personnes sensibilisées par an (agents concernés)</a:t>
            </a:r>
          </a:p>
          <a:p>
            <a:pPr marL="248928" indent="-248928">
              <a:buFontTx/>
              <a:buChar char="-"/>
            </a:pPr>
            <a:r>
              <a:rPr lang="fr-FR" sz="1600" dirty="0"/>
              <a:t>-15% d’achat de papier, de toner d’encre par an par structure participante</a:t>
            </a:r>
          </a:p>
          <a:p>
            <a:pPr marL="248928" indent="-248928">
              <a:buFontTx/>
              <a:buChar char="-"/>
            </a:pPr>
            <a:r>
              <a:rPr lang="fr-FR" sz="1600" dirty="0"/>
              <a:t>-15% de déchets produit par an par structure participante (en kg.)</a:t>
            </a:r>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40</a:t>
            </a:fld>
            <a:endParaRPr lang="fr-FR"/>
          </a:p>
        </p:txBody>
      </p:sp>
    </p:spTree>
    <p:extLst>
      <p:ext uri="{BB962C8B-B14F-4D97-AF65-F5344CB8AC3E}">
        <p14:creationId xmlns:p14="http://schemas.microsoft.com/office/powerpoint/2010/main" val="1628999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But = 15 chartes signées à l’horizon 2020</a:t>
            </a:r>
          </a:p>
          <a:p>
            <a:pPr marL="248928" indent="-248928">
              <a:buFontTx/>
              <a:buChar char="-"/>
            </a:pPr>
            <a:r>
              <a:rPr lang="fr-FR" sz="1600" dirty="0"/>
              <a:t>5 structures volontaires en 2018, </a:t>
            </a:r>
          </a:p>
          <a:p>
            <a:pPr marL="248928" indent="-248928" defTabSz="1327617">
              <a:buFontTx/>
              <a:buChar char="-"/>
            </a:pPr>
            <a:r>
              <a:rPr lang="fr-FR" sz="1600" dirty="0"/>
              <a:t>5 structures volontaires en 2019,</a:t>
            </a:r>
          </a:p>
          <a:p>
            <a:pPr marL="248928" indent="-248928" defTabSz="1327617">
              <a:buFontTx/>
              <a:buChar char="-"/>
            </a:pPr>
            <a:r>
              <a:rPr lang="fr-FR" sz="1600" dirty="0"/>
              <a:t>5 structures volontaires en 2020 </a:t>
            </a:r>
          </a:p>
          <a:p>
            <a:pPr marL="248928" indent="-248928" defTabSz="1327617">
              <a:buFontTx/>
              <a:buChar char="-"/>
            </a:pPr>
            <a:r>
              <a:rPr lang="fr-FR" sz="1600" dirty="0"/>
              <a:t>Nombre de manifestations respectant la charte: 10 en 2018, 20 en 2019, 30 en 2020</a:t>
            </a:r>
          </a:p>
          <a:p>
            <a:pPr marL="248928" indent="-248928" defTabSz="1327617">
              <a:buFontTx/>
              <a:buChar char="-"/>
            </a:pPr>
            <a:endParaRPr lang="fr-FR" dirty="0"/>
          </a:p>
          <a:p>
            <a:pPr marL="248928" indent="-248928">
              <a:buFontTx/>
              <a:buChar char="-"/>
            </a:pPr>
            <a:endParaRPr lang="fr-FR" dirty="0"/>
          </a:p>
          <a:p>
            <a:pPr marL="248928" indent="-248928">
              <a:buFontTx/>
              <a:buChar cha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41</a:t>
            </a:fld>
            <a:endParaRPr lang="fr-FR"/>
          </a:p>
        </p:txBody>
      </p:sp>
    </p:spTree>
    <p:extLst>
      <p:ext uri="{BB962C8B-B14F-4D97-AF65-F5344CB8AC3E}">
        <p14:creationId xmlns:p14="http://schemas.microsoft.com/office/powerpoint/2010/main" val="995666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Lors du diagnostic, la question des contraintes juridiques, organisationnelles et sanitaires des poulaillers et potagers est revenue à plusieurs reprises. </a:t>
            </a:r>
          </a:p>
          <a:p>
            <a:r>
              <a:rPr lang="fr-FR" sz="1600" dirty="0"/>
              <a:t>Appel à candidature lors du 2</a:t>
            </a:r>
            <a:r>
              <a:rPr lang="fr-FR" sz="1600" baseline="30000" dirty="0"/>
              <a:t>ème</a:t>
            </a:r>
            <a:r>
              <a:rPr lang="fr-FR" sz="1600" dirty="0"/>
              <a:t> T 2017</a:t>
            </a:r>
          </a:p>
          <a:p>
            <a:endParaRPr lang="fr-FR" sz="1600" dirty="0"/>
          </a:p>
          <a:p>
            <a:r>
              <a:rPr lang="fr-FR" sz="1600" dirty="0"/>
              <a:t>But= </a:t>
            </a:r>
          </a:p>
          <a:p>
            <a:pPr marL="248928" indent="-248928">
              <a:buFontTx/>
              <a:buChar char="-"/>
            </a:pPr>
            <a:r>
              <a:rPr lang="fr-FR" sz="1600" dirty="0"/>
              <a:t>3 écoles par an, prestation assurée par une association partenaire </a:t>
            </a:r>
          </a:p>
          <a:p>
            <a:pPr marL="248928" indent="-248928">
              <a:buFontTx/>
              <a:buChar char="-"/>
            </a:pPr>
            <a:r>
              <a:rPr lang="fr-FR" sz="1600" dirty="0"/>
              <a:t>Nombre d’élèves sensibilisés: 1 226 en 2017 (Listrac-Médoc, Castelnau-de-Médoc et Avensan), 952 en 2018 et 215 en 2019</a:t>
            </a:r>
          </a:p>
          <a:p>
            <a:pPr marL="248928" indent="-248928">
              <a:buFontTx/>
              <a:buChar char="-"/>
            </a:pPr>
            <a:r>
              <a:rPr lang="fr-FR" sz="1600" dirty="0"/>
              <a:t>Diminution du gaspillage alimentaire dans les écoles participantes: -15% en 2017, -20% en 2018, -25% en 2019 et -30% en 2020  </a:t>
            </a:r>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42</a:t>
            </a:fld>
            <a:endParaRPr lang="fr-FR"/>
          </a:p>
        </p:txBody>
      </p:sp>
    </p:spTree>
    <p:extLst>
      <p:ext uri="{BB962C8B-B14F-4D97-AF65-F5344CB8AC3E}">
        <p14:creationId xmlns:p14="http://schemas.microsoft.com/office/powerpoint/2010/main" val="537879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1327617">
              <a:defRPr/>
            </a:pPr>
            <a:r>
              <a:rPr lang="fr-FR" dirty="0"/>
              <a:t>Le potentiel de réduction des déchets grâce au compostage individuel est important: 13,5/kg/hab./an, </a:t>
            </a:r>
          </a:p>
          <a:p>
            <a:pPr defTabSz="1327617">
              <a:defRPr/>
            </a:pPr>
            <a:endParaRPr lang="fr-FR" dirty="0"/>
          </a:p>
          <a:p>
            <a:pPr defTabSz="1327617">
              <a:defRPr/>
            </a:pPr>
            <a:r>
              <a:rPr lang="fr-FR" dirty="0"/>
              <a:t>But:</a:t>
            </a:r>
          </a:p>
          <a:p>
            <a:pPr marL="248928" indent="-248928" defTabSz="1327617">
              <a:buFontTx/>
              <a:buChar char="-"/>
              <a:defRPr/>
            </a:pPr>
            <a:r>
              <a:rPr lang="fr-FR" dirty="0"/>
              <a:t>toucher au moins 20% des foyers en maisons individuelles </a:t>
            </a:r>
          </a:p>
          <a:p>
            <a:pPr marL="248928" indent="-248928" defTabSz="1327617">
              <a:buFontTx/>
              <a:buChar char="-"/>
              <a:defRPr/>
            </a:pPr>
            <a:r>
              <a:rPr lang="fr-FR" dirty="0"/>
              <a:t>distribuer 1 443 composteurs entre 2017 et 2020 (= 20% des foyers en maisons individuelle) + mode de distribution à envisager (lors des foires? Par la CDC? En Mairies?)</a:t>
            </a:r>
          </a:p>
          <a:p>
            <a:pPr marL="248928" indent="-248928" defTabSz="1327617">
              <a:buFontTx/>
              <a:buChar char="-"/>
              <a:defRPr/>
            </a:pPr>
            <a:r>
              <a:rPr lang="fr-FR" dirty="0"/>
              <a:t>10 guides composteurs formés par an entre 2017 et 2020, </a:t>
            </a:r>
          </a:p>
          <a:p>
            <a:pPr marL="248928" indent="-248928" defTabSz="1327617">
              <a:buFontTx/>
              <a:buChar char="-"/>
              <a:defRPr/>
            </a:pPr>
            <a:r>
              <a:rPr lang="fr-FR" dirty="0"/>
              <a:t>5 maitres composteurs formés entre 2017 et 2020</a:t>
            </a:r>
          </a:p>
          <a:p>
            <a:pPr marL="248928" indent="-248928" defTabSz="1327617">
              <a:buFontTx/>
              <a:buChar char="-"/>
              <a:defRPr/>
            </a:pPr>
            <a:r>
              <a:rPr lang="fr-FR" dirty="0"/>
              <a:t>Baisse des déchets verts en déchetterie: -15% en 2018, -20% en 2019 et -25% en 2020</a:t>
            </a:r>
          </a:p>
          <a:p>
            <a:pPr defTabSz="1327617">
              <a:defRPr/>
            </a:pPr>
            <a:endParaRPr lang="fr-FR" dirty="0"/>
          </a:p>
          <a:p>
            <a:pPr defTabSz="1327617">
              <a:defRPr/>
            </a:pPr>
            <a:r>
              <a:rPr lang="fr-FR" dirty="0"/>
              <a:t>Dans le cadre de cette action est également proposé le subventionnement de l’arrachage des haies d’une seule essence d’arbustes (thuya, lauriers ou plantes exotiques), pour plus de biodiversité (Cf. Charte du Parc Naturel Régional, Vocation 1,  Orientation 1,1, Disposition D.10). </a:t>
            </a:r>
          </a:p>
          <a:p>
            <a:pPr defTabSz="1327617">
              <a:defRPr/>
            </a:pPr>
            <a:r>
              <a:rPr lang="fr-FR" dirty="0"/>
              <a:t>But: 60 demandes entre 2018 et 2020, pour une participation de la CDC</a:t>
            </a:r>
          </a:p>
          <a:p>
            <a:pPr marL="248928" indent="-248928" defTabSz="1327617">
              <a:buFontTx/>
              <a:buChar char="-"/>
              <a:defRPr/>
            </a:pPr>
            <a:endParaRPr lang="fr-FR" sz="1500" dirty="0"/>
          </a:p>
          <a:p>
            <a:pPr defTabSz="1327617">
              <a:defRPr/>
            </a:pPr>
            <a:endParaRPr lang="fr-FR" sz="1500" dirty="0"/>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43</a:t>
            </a:fld>
            <a:endParaRPr lang="fr-FR"/>
          </a:p>
        </p:txBody>
      </p:sp>
    </p:spTree>
    <p:extLst>
      <p:ext uri="{BB962C8B-B14F-4D97-AF65-F5344CB8AC3E}">
        <p14:creationId xmlns:p14="http://schemas.microsoft.com/office/powerpoint/2010/main" val="1380052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Afin de développer cette action, un état des lieux de l’habitat collectif  doit être mené plus avant, de même que les différentes pratiques de compostage déjà mises en place dans les cimetières de la CDC. </a:t>
            </a:r>
          </a:p>
          <a:p>
            <a:endParaRPr lang="fr-FR" sz="1600" dirty="0"/>
          </a:p>
          <a:p>
            <a:r>
              <a:rPr lang="fr-FR" sz="1600" dirty="0"/>
              <a:t>Buts: </a:t>
            </a:r>
          </a:p>
          <a:p>
            <a:pPr marL="248928" indent="-248928">
              <a:buFontTx/>
              <a:buChar char="-"/>
            </a:pPr>
            <a:r>
              <a:rPr lang="fr-FR" sz="1600" dirty="0"/>
              <a:t>20% des immeubles impliqués d’ici 2020 (participation de 70 foyers d’ici 2020) Base = 571 appartements dans la CDC  (INSEE)</a:t>
            </a:r>
          </a:p>
          <a:p>
            <a:pPr marL="248928" indent="-248928">
              <a:buFontTx/>
              <a:buChar char="-"/>
            </a:pPr>
            <a:r>
              <a:rPr lang="fr-FR" sz="1600" dirty="0"/>
              <a:t>toutes les communes impliquées d’ici 2020! 5 en 2018, 3 en 2019 et 2 en 2020</a:t>
            </a:r>
          </a:p>
          <a:p>
            <a:pPr marL="248928" indent="-248928">
              <a:buFontTx/>
              <a:buChar char="-"/>
            </a:pPr>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44</a:t>
            </a:fld>
            <a:endParaRPr lang="fr-FR"/>
          </a:p>
        </p:txBody>
      </p:sp>
    </p:spTree>
    <p:extLst>
      <p:ext uri="{BB962C8B-B14F-4D97-AF65-F5344CB8AC3E}">
        <p14:creationId xmlns:p14="http://schemas.microsoft.com/office/powerpoint/2010/main" val="2845575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anose="05000000000000000000" pitchFamily="2" charset="2"/>
            </a:endParaRPr>
          </a:p>
          <a:p>
            <a:r>
              <a:rPr lang="fr-FR" sz="1600" dirty="0">
                <a:sym typeface="Wingdings" panose="05000000000000000000" pitchFamily="2" charset="2"/>
              </a:rPr>
              <a:t>Boites-aux-lettres témoins permettent de peser les publicités non sollicitées (pendant 1 semaine): agents et Elus volontaires sur tout le territoire 2017</a:t>
            </a:r>
          </a:p>
          <a:p>
            <a:r>
              <a:rPr lang="fr-FR" sz="1600" dirty="0">
                <a:sym typeface="Wingdings" panose="05000000000000000000" pitchFamily="2" charset="2"/>
              </a:rPr>
              <a:t>Distribution: dès 2</a:t>
            </a:r>
            <a:r>
              <a:rPr lang="fr-FR" sz="1600" baseline="30000" dirty="0">
                <a:sym typeface="Wingdings" panose="05000000000000000000" pitchFamily="2" charset="2"/>
              </a:rPr>
              <a:t>ème</a:t>
            </a:r>
            <a:r>
              <a:rPr lang="fr-FR" sz="1600" dirty="0">
                <a:sym typeface="Wingdings" panose="05000000000000000000" pitchFamily="2" charset="2"/>
              </a:rPr>
              <a:t> S 2017</a:t>
            </a:r>
          </a:p>
          <a:p>
            <a:endParaRPr lang="fr-FR" sz="1600" dirty="0">
              <a:sym typeface="Wingdings" panose="05000000000000000000" pitchFamily="2" charset="2"/>
            </a:endParaRPr>
          </a:p>
          <a:p>
            <a:r>
              <a:rPr lang="fr-FR" sz="1600" dirty="0">
                <a:sym typeface="Wingdings" panose="05000000000000000000" pitchFamily="2" charset="2"/>
              </a:rPr>
              <a:t>But: </a:t>
            </a:r>
          </a:p>
          <a:p>
            <a:pPr marL="248928" indent="-248928">
              <a:buFontTx/>
              <a:buChar char="-"/>
            </a:pPr>
            <a:r>
              <a:rPr lang="fr-FR" sz="1600" dirty="0">
                <a:sym typeface="Wingdings" panose="05000000000000000000" pitchFamily="2" charset="2"/>
              </a:rPr>
              <a:t>35% de Stop Pub apposés sur les boîtes-aux-lettres du territoire d’ici 2020 (3 204 en tout). </a:t>
            </a:r>
          </a:p>
          <a:p>
            <a:pPr marL="248928" indent="-248928">
              <a:buFontTx/>
              <a:buChar char="-"/>
            </a:pPr>
            <a:r>
              <a:rPr lang="fr-FR" sz="1600" dirty="0">
                <a:sym typeface="Wingdings" panose="05000000000000000000" pitchFamily="2" charset="2"/>
              </a:rPr>
              <a:t>Diminution de la production de déchets Imprimés Non Sollicités: -15% en 2018; -20% en 2019; -25% en 2020</a:t>
            </a:r>
          </a:p>
          <a:p>
            <a:endParaRPr lang="fr-FR" dirty="0">
              <a:sym typeface="Wingdings" panose="05000000000000000000" pitchFamily="2" charset="2"/>
            </a:endParaRPr>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45</a:t>
            </a:fld>
            <a:endParaRPr lang="fr-FR"/>
          </a:p>
        </p:txBody>
      </p:sp>
    </p:spTree>
    <p:extLst>
      <p:ext uri="{BB962C8B-B14F-4D97-AF65-F5344CB8AC3E}">
        <p14:creationId xmlns:p14="http://schemas.microsoft.com/office/powerpoint/2010/main" val="2280846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Plusieurs initiatives de recyclerie ou ressourcerie émergent sur le territoire du Pays Médoc: SMICOTOM en cours, initiatives privées, également sur territoires limitrophes (L’Autre Lieu au Haillan, l’Atelier D’éco Solidaire à Bordeaux Lac…)  </a:t>
            </a:r>
            <a:r>
              <a:rPr lang="fr-FR" dirty="0">
                <a:sym typeface="Wingdings" panose="05000000000000000000" pitchFamily="2" charset="2"/>
              </a:rPr>
              <a:t> des </a:t>
            </a:r>
            <a:r>
              <a:rPr lang="fr-FR" dirty="0"/>
              <a:t>complémentarités de service sont possibles, qui peuvent être envisagées avec les professionnels du secteur (Pôle Emploi, les associations et prestataires privés sur le Pays Médoc…) </a:t>
            </a:r>
          </a:p>
          <a:p>
            <a:endParaRPr lang="fr-FR" dirty="0"/>
          </a:p>
          <a:p>
            <a:r>
              <a:rPr lang="fr-FR" dirty="0"/>
              <a:t>Scenarii: selon les objectifs que l’on veut atteindre, cette action peut être créatrice d’emploi et proposer à la population différents niveaux de services:   développer la prise de conscience  //  créer une valeur ajoutée grâce à des déchets et créer de l’emploi pour s’adresser aux personnes à faibles moyens financiers  //  proposer des produits haut-de-gamme pour une population à forts moyens financiers </a:t>
            </a:r>
          </a:p>
          <a:p>
            <a:pPr marL="248928" indent="-248928">
              <a:buFontTx/>
              <a:buChar char="-"/>
            </a:pPr>
            <a:endParaRPr lang="fr-FR" dirty="0"/>
          </a:p>
          <a:p>
            <a:pPr defTabSz="1327617">
              <a:defRPr/>
            </a:pPr>
            <a:r>
              <a:rPr lang="fr-FR" dirty="0"/>
              <a:t>But: </a:t>
            </a:r>
          </a:p>
          <a:p>
            <a:pPr marL="248928" indent="-248928" defTabSz="1327617">
              <a:buFontTx/>
              <a:buChar char="-"/>
              <a:defRPr/>
            </a:pPr>
            <a:r>
              <a:rPr lang="fr-FR" dirty="0"/>
              <a:t>Évitement prévu = 3,7 Kg/hab./an en moins en 2020: </a:t>
            </a:r>
          </a:p>
          <a:p>
            <a:pPr marL="248928" indent="-248928" defTabSz="1327617">
              <a:buFontTx/>
              <a:buChar char="-"/>
              <a:defRPr/>
            </a:pPr>
            <a:r>
              <a:rPr lang="fr-FR" dirty="0"/>
              <a:t>fréquentation et éventuel chiffre d’affaire = en fonction de l’option choisie</a:t>
            </a:r>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46</a:t>
            </a:fld>
            <a:endParaRPr lang="fr-FR"/>
          </a:p>
        </p:txBody>
      </p:sp>
    </p:spTree>
    <p:extLst>
      <p:ext uri="{BB962C8B-B14F-4D97-AF65-F5344CB8AC3E}">
        <p14:creationId xmlns:p14="http://schemas.microsoft.com/office/powerpoint/2010/main" val="7740813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projet permet de créer de l’emploi et augmente le niveau de service à la population: le but est de promouvoir l’initiative privée en la matière, car le potentiel est réel (Cf. population majoritairement jeune avec enfants en bas âge); </a:t>
            </a:r>
            <a:r>
              <a:rPr lang="fr-FR" i="1" dirty="0"/>
              <a:t>a priori</a:t>
            </a:r>
            <a:r>
              <a:rPr lang="fr-FR" dirty="0"/>
              <a:t> le marché pourrait concerner également la maternité de Lesparre. </a:t>
            </a:r>
          </a:p>
          <a:p>
            <a:r>
              <a:rPr lang="fr-FR" dirty="0"/>
              <a:t>Il s’agit donc d’un projet qui peut rayonner sur l’ensemble du territoire du Pays Médoc, qui doit être étudié en concertation avec les professionnels du secteur: Pôle Emploi, Club des Entrepreneurs du Médoc etc. </a:t>
            </a:r>
          </a:p>
          <a:p>
            <a:endParaRPr lang="fr-FR" dirty="0"/>
          </a:p>
          <a:p>
            <a:pPr defTabSz="1327617">
              <a:defRPr/>
            </a:pPr>
            <a:r>
              <a:rPr lang="fr-FR" dirty="0"/>
              <a:t>But: </a:t>
            </a:r>
          </a:p>
          <a:p>
            <a:pPr marL="248928" indent="-248928" defTabSz="1327617">
              <a:buFontTx/>
              <a:buChar char="-"/>
              <a:defRPr/>
            </a:pPr>
            <a:r>
              <a:rPr lang="fr-FR" dirty="0"/>
              <a:t>30% des familles des crèches et halte-garderie volontaires d’ici 2020, </a:t>
            </a:r>
          </a:p>
          <a:p>
            <a:pPr marL="248928" indent="-248928" defTabSz="1327617">
              <a:buFontTx/>
              <a:buChar char="-"/>
              <a:defRPr/>
            </a:pPr>
            <a:r>
              <a:rPr lang="fr-FR" dirty="0"/>
              <a:t>30 personnes participant aux ateliers d’ici 2020, </a:t>
            </a:r>
          </a:p>
          <a:p>
            <a:pPr marL="248928" indent="-248928" defTabSz="1327617">
              <a:buFontTx/>
              <a:buChar char="-"/>
              <a:defRPr/>
            </a:pPr>
            <a:r>
              <a:rPr lang="fr-FR" dirty="0"/>
              <a:t>1 atelier d’animation par an entre 2018 et 2020, </a:t>
            </a:r>
          </a:p>
          <a:p>
            <a:pPr marL="248928" indent="-248928" defTabSz="1327617">
              <a:buFontTx/>
              <a:buChar char="-"/>
              <a:defRPr/>
            </a:pPr>
            <a:r>
              <a:rPr lang="fr-FR" dirty="0"/>
              <a:t>21% des familles (modes de garde privés) volontaires d’ici 2020</a:t>
            </a:r>
          </a:p>
          <a:p>
            <a:pPr marL="248928" indent="-248928" defTabSz="1327617">
              <a:buFontTx/>
              <a:buChar char="-"/>
              <a:defRPr/>
            </a:pPr>
            <a:r>
              <a:rPr lang="fr-FR" dirty="0"/>
              <a:t>Diminution des couches jetables de 10% par enfant en 2020</a:t>
            </a:r>
            <a:r>
              <a:rPr lang="fr-FR" sz="1600" dirty="0"/>
              <a:t>. </a:t>
            </a:r>
          </a:p>
          <a:p>
            <a:endParaRPr lang="fr-FR" spc="-145"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47</a:t>
            </a:fld>
            <a:endParaRPr lang="fr-FR" dirty="0"/>
          </a:p>
        </p:txBody>
      </p:sp>
    </p:spTree>
    <p:extLst>
      <p:ext uri="{BB962C8B-B14F-4D97-AF65-F5344CB8AC3E}">
        <p14:creationId xmlns:p14="http://schemas.microsoft.com/office/powerpoint/2010/main" val="439746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Là encore il s’agit d’une action qui peut profiter à l’ensemble du Médoc; elle peut donc être mutualisée avec les collectivités limitrophes. Il s’agit également d’un service répondant à un réel besoin sur le territoire du Pays Médoc.</a:t>
            </a:r>
          </a:p>
          <a:p>
            <a:endParaRPr lang="fr-FR" sz="1600" dirty="0"/>
          </a:p>
          <a:p>
            <a:r>
              <a:rPr lang="fr-FR" sz="1600" dirty="0"/>
              <a:t>But: </a:t>
            </a:r>
          </a:p>
          <a:p>
            <a:pPr marL="248928" indent="-248928">
              <a:buFontTx/>
              <a:buChar char="-"/>
            </a:pPr>
            <a:r>
              <a:rPr lang="fr-FR" sz="1600" dirty="0"/>
              <a:t>450 visites par mois, soit 5 400 par an </a:t>
            </a:r>
          </a:p>
          <a:p>
            <a:pPr marL="248928" indent="-248928">
              <a:buFontTx/>
              <a:buChar char="-"/>
            </a:pPr>
            <a:r>
              <a:rPr lang="fr-FR" sz="1600" dirty="0"/>
              <a:t>20ne de structures référencées d’ici 2020</a:t>
            </a:r>
          </a:p>
          <a:p>
            <a:pPr marL="248928" indent="-248928">
              <a:buFontTx/>
              <a:buChar cha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48</a:t>
            </a:fld>
            <a:endParaRPr lang="fr-FR"/>
          </a:p>
        </p:txBody>
      </p:sp>
    </p:spTree>
    <p:extLst>
      <p:ext uri="{BB962C8B-B14F-4D97-AF65-F5344CB8AC3E}">
        <p14:creationId xmlns:p14="http://schemas.microsoft.com/office/powerpoint/2010/main" val="428706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Toutes les structures produisant plus de 10 tonnes par an de déchets, dont plus de la moitié de biodéchets, doivent avoir mis en place des solutions pour valoriser ces déchets (privilégier le retour à la terre)</a:t>
            </a:r>
          </a:p>
          <a:p>
            <a:r>
              <a:rPr lang="fr-FR" sz="1600" dirty="0"/>
              <a:t>Intérêt pour les gros producteurs = réduire le montant de la Redevance Spéciale. </a:t>
            </a:r>
          </a:p>
          <a:p>
            <a:endParaRPr lang="fr-FR" sz="1600" dirty="0"/>
          </a:p>
          <a:p>
            <a:pPr defTabSz="1327617">
              <a:defRPr/>
            </a:pPr>
            <a:r>
              <a:rPr lang="fr-FR" sz="1600" dirty="0"/>
              <a:t>Notre prestataire VEOLIA a également l’obligation, à travers le marché des Ordures Ménagères (OM), d’accompagner les professionnels dans la gestion et la réduction de leurs déchets: (par exemple: mise en place de collectes spécifiques de papier et cartons). </a:t>
            </a:r>
          </a:p>
          <a:p>
            <a:pPr marL="248928" indent="-248928">
              <a:buFontTx/>
              <a:buChar char="-"/>
            </a:pPr>
            <a:endParaRPr lang="fr-FR" sz="1600" dirty="0"/>
          </a:p>
          <a:p>
            <a:r>
              <a:rPr lang="fr-FR" sz="1600" dirty="0"/>
              <a:t>But: </a:t>
            </a:r>
          </a:p>
          <a:p>
            <a:pPr marL="248928" indent="-248928">
              <a:buFontTx/>
              <a:buChar char="-"/>
            </a:pPr>
            <a:r>
              <a:rPr lang="fr-FR" sz="1600" dirty="0"/>
              <a:t>9 structures volontaires d’ici 2020, </a:t>
            </a:r>
          </a:p>
          <a:p>
            <a:pPr marL="248928" indent="-248928">
              <a:buFontTx/>
              <a:buChar char="-"/>
            </a:pPr>
            <a:r>
              <a:rPr lang="fr-FR" sz="1600" dirty="0"/>
              <a:t>nombre de salariés sensibilisés: 120 en 2020.</a:t>
            </a:r>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49</a:t>
            </a:fld>
            <a:endParaRPr lang="fr-FR"/>
          </a:p>
        </p:txBody>
      </p:sp>
    </p:spTree>
    <p:extLst>
      <p:ext uri="{BB962C8B-B14F-4D97-AF65-F5344CB8AC3E}">
        <p14:creationId xmlns:p14="http://schemas.microsoft.com/office/powerpoint/2010/main" val="291966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5</a:t>
            </a:fld>
            <a:endParaRPr lang="fr-FR"/>
          </a:p>
        </p:txBody>
      </p:sp>
    </p:spTree>
    <p:extLst>
      <p:ext uri="{BB962C8B-B14F-4D97-AF65-F5344CB8AC3E}">
        <p14:creationId xmlns:p14="http://schemas.microsoft.com/office/powerpoint/2010/main" val="12997239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Cette démarche peut être une vraie valeur ajoutée pour les commerces et restaurants du territoire (18 restaurants), notamment en période touristique = valorisation de l’engagement de tous les acteurs du territoire</a:t>
            </a:r>
          </a:p>
          <a:p>
            <a:endParaRPr lang="fr-FR" sz="1600" dirty="0"/>
          </a:p>
          <a:p>
            <a:endParaRPr lang="fr-FR" sz="1600" dirty="0"/>
          </a:p>
          <a:p>
            <a:r>
              <a:rPr lang="fr-FR" sz="1600" dirty="0"/>
              <a:t>But = </a:t>
            </a:r>
          </a:p>
          <a:p>
            <a:pPr marL="248928" indent="-248928">
              <a:buFontTx/>
              <a:buChar char="-"/>
            </a:pPr>
            <a:r>
              <a:rPr lang="fr-FR" sz="1600" dirty="0"/>
              <a:t>3 commerces accompagnés par an soit 6 d’ici 2020, </a:t>
            </a:r>
          </a:p>
          <a:p>
            <a:pPr marL="248928" indent="-248928">
              <a:buFontTx/>
              <a:buChar char="-"/>
            </a:pPr>
            <a:r>
              <a:rPr lang="fr-FR" sz="1600" dirty="0"/>
              <a:t>50 documents diffusés d’ici 2020, </a:t>
            </a:r>
          </a:p>
          <a:p>
            <a:pPr marL="248928" indent="-248928">
              <a:buFontTx/>
              <a:buChar char="-"/>
            </a:pPr>
            <a:r>
              <a:rPr lang="fr-FR" sz="1600" dirty="0"/>
              <a:t>12 salariés sensibilisés d’ici 2020</a:t>
            </a:r>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50</a:t>
            </a:fld>
            <a:endParaRPr lang="fr-FR"/>
          </a:p>
        </p:txBody>
      </p:sp>
    </p:spTree>
    <p:extLst>
      <p:ext uri="{BB962C8B-B14F-4D97-AF65-F5344CB8AC3E}">
        <p14:creationId xmlns:p14="http://schemas.microsoft.com/office/powerpoint/2010/main" val="4098706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Il est important de réfléchir à la Redevance Incitative qui est encouragée par le Gouvernement; le marché des Ordures Ménagères prévoit un accompagnement par VEOLIA pour étudier les scenarii envisageables. Il est à noter que l’ADEME accompagne également les collectivités territoriales dans cette démarche. </a:t>
            </a:r>
          </a:p>
          <a:p>
            <a:endParaRPr lang="fr-FR" sz="1600" dirty="0"/>
          </a:p>
          <a:p>
            <a:endParaRPr lang="fr-FR" sz="1600" dirty="0"/>
          </a:p>
          <a:p>
            <a:r>
              <a:rPr lang="fr-FR" sz="1600" dirty="0"/>
              <a:t>But = </a:t>
            </a:r>
          </a:p>
          <a:p>
            <a:pPr marL="248928" indent="-248928">
              <a:buFontTx/>
              <a:buChar char="-"/>
            </a:pPr>
            <a:r>
              <a:rPr lang="fr-FR" sz="1600" dirty="0"/>
              <a:t>1 réunion ou groupe de travail en 2018, puis 2 en 2019 et 2020</a:t>
            </a:r>
          </a:p>
          <a:p>
            <a:pPr marL="248928" indent="-248928">
              <a:buFontTx/>
              <a:buChar char="-"/>
            </a:pPr>
            <a:r>
              <a:rPr lang="fr-FR" sz="1600" dirty="0"/>
              <a:t>1 visite de terrain en 2019 et 1 en 2020 (avec 10 participants chacune) </a:t>
            </a:r>
          </a:p>
          <a:p>
            <a:endParaRPr lang="fr-FR" dirty="0"/>
          </a:p>
        </p:txBody>
      </p:sp>
      <p:sp>
        <p:nvSpPr>
          <p:cNvPr id="4" name="Espace réservé du numéro de diapositive 3"/>
          <p:cNvSpPr>
            <a:spLocks noGrp="1"/>
          </p:cNvSpPr>
          <p:nvPr>
            <p:ph type="sldNum" sz="quarter" idx="10"/>
          </p:nvPr>
        </p:nvSpPr>
        <p:spPr/>
        <p:txBody>
          <a:bodyPr/>
          <a:lstStyle/>
          <a:p>
            <a:fld id="{1F978E66-8652-4973-9442-D4F5EE02E9A4}" type="slidenum">
              <a:rPr lang="fr-FR" smtClean="0"/>
              <a:t>51</a:t>
            </a:fld>
            <a:endParaRPr lang="fr-FR"/>
          </a:p>
        </p:txBody>
      </p:sp>
    </p:spTree>
    <p:extLst>
      <p:ext uri="{BB962C8B-B14F-4D97-AF65-F5344CB8AC3E}">
        <p14:creationId xmlns:p14="http://schemas.microsoft.com/office/powerpoint/2010/main" val="3852276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52</a:t>
            </a:fld>
            <a:endParaRPr lang="fr-FR"/>
          </a:p>
        </p:txBody>
      </p:sp>
    </p:spTree>
    <p:extLst>
      <p:ext uri="{BB962C8B-B14F-4D97-AF65-F5344CB8AC3E}">
        <p14:creationId xmlns:p14="http://schemas.microsoft.com/office/powerpoint/2010/main" val="2499282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53</a:t>
            </a:fld>
            <a:endParaRPr lang="fr-FR"/>
          </a:p>
        </p:txBody>
      </p:sp>
    </p:spTree>
    <p:extLst>
      <p:ext uri="{BB962C8B-B14F-4D97-AF65-F5344CB8AC3E}">
        <p14:creationId xmlns:p14="http://schemas.microsoft.com/office/powerpoint/2010/main" val="313351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54</a:t>
            </a:fld>
            <a:endParaRPr lang="fr-FR"/>
          </a:p>
        </p:txBody>
      </p:sp>
    </p:spTree>
    <p:extLst>
      <p:ext uri="{BB962C8B-B14F-4D97-AF65-F5344CB8AC3E}">
        <p14:creationId xmlns:p14="http://schemas.microsoft.com/office/powerpoint/2010/main" val="11300008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55</a:t>
            </a:fld>
            <a:endParaRPr lang="fr-FR"/>
          </a:p>
        </p:txBody>
      </p:sp>
    </p:spTree>
    <p:extLst>
      <p:ext uri="{BB962C8B-B14F-4D97-AF65-F5344CB8AC3E}">
        <p14:creationId xmlns:p14="http://schemas.microsoft.com/office/powerpoint/2010/main" val="860507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56</a:t>
            </a:fld>
            <a:endParaRPr lang="fr-FR"/>
          </a:p>
        </p:txBody>
      </p:sp>
    </p:spTree>
    <p:extLst>
      <p:ext uri="{BB962C8B-B14F-4D97-AF65-F5344CB8AC3E}">
        <p14:creationId xmlns:p14="http://schemas.microsoft.com/office/powerpoint/2010/main" val="34774860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57</a:t>
            </a:fld>
            <a:endParaRPr lang="fr-FR"/>
          </a:p>
        </p:txBody>
      </p:sp>
    </p:spTree>
    <p:extLst>
      <p:ext uri="{BB962C8B-B14F-4D97-AF65-F5344CB8AC3E}">
        <p14:creationId xmlns:p14="http://schemas.microsoft.com/office/powerpoint/2010/main" val="323137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6</a:t>
            </a:fld>
            <a:endParaRPr lang="fr-FR"/>
          </a:p>
        </p:txBody>
      </p:sp>
    </p:spTree>
    <p:extLst>
      <p:ext uri="{BB962C8B-B14F-4D97-AF65-F5344CB8AC3E}">
        <p14:creationId xmlns:p14="http://schemas.microsoft.com/office/powerpoint/2010/main" val="320941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7</a:t>
            </a:fld>
            <a:endParaRPr lang="fr-FR"/>
          </a:p>
        </p:txBody>
      </p:sp>
    </p:spTree>
    <p:extLst>
      <p:ext uri="{BB962C8B-B14F-4D97-AF65-F5344CB8AC3E}">
        <p14:creationId xmlns:p14="http://schemas.microsoft.com/office/powerpoint/2010/main" val="330528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8</a:t>
            </a:fld>
            <a:endParaRPr lang="fr-FR"/>
          </a:p>
        </p:txBody>
      </p:sp>
    </p:spTree>
    <p:extLst>
      <p:ext uri="{BB962C8B-B14F-4D97-AF65-F5344CB8AC3E}">
        <p14:creationId xmlns:p14="http://schemas.microsoft.com/office/powerpoint/2010/main" val="273664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E8703-3F5F-4265-A43B-1267C1B30519}" type="slidenum">
              <a:rPr lang="fr-FR" smtClean="0"/>
              <a:t>9</a:t>
            </a:fld>
            <a:endParaRPr lang="fr-FR"/>
          </a:p>
        </p:txBody>
      </p:sp>
    </p:spTree>
    <p:extLst>
      <p:ext uri="{BB962C8B-B14F-4D97-AF65-F5344CB8AC3E}">
        <p14:creationId xmlns:p14="http://schemas.microsoft.com/office/powerpoint/2010/main" val="20399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4E4DE04-187D-44FD-B8EA-E5C0D75F6537}"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205894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A458A81-9438-42D1-B08E-F7B9B72A514C}"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368877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D0095A8-C8BB-4DBE-B9EB-8994375C2D27}"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054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5E7F7F5-2C2E-41C6-B879-D9D7853EAC49}"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4166802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D31B384-F6BD-4847-BC62-E1E4844D3556}"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3756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D914867-2DFC-44E4-85DB-8EDB7172D43F}"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1417703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444798-BD12-4655-B754-7566142F43A8}"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1807249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4A93777-60D1-4938-9B68-FF24B3F666C2}"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79091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54DF79-7BA9-4916-AB81-F380F8473BFC}"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79876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D77485F-2031-4036-80EA-7B2B05F03772}" type="datetime1">
              <a:rPr lang="fr-FR" smtClean="0"/>
              <a:t>15/05/2017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409860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B0F9992-6C5C-4B08-BE5E-B1803FAD5A78}" type="datetime1">
              <a:rPr lang="fr-FR" smtClean="0"/>
              <a:t>15/05/2017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176524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A15A31D-7CA1-4A73-A4BC-51A239EDA892}" type="datetime1">
              <a:rPr lang="fr-FR" smtClean="0"/>
              <a:t>15/05/2017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402540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C81F03D-116E-49D9-BDAE-264DD378AA83}" type="datetime1">
              <a:rPr lang="fr-FR" smtClean="0"/>
              <a:t>15/05/2017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138507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98378-F468-4D0F-BD45-8DEF462624B8}" type="datetime1">
              <a:rPr lang="fr-FR" smtClean="0"/>
              <a:t>15/05/2017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363411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C401927-D041-4F34-AFFB-B0414DD0FF23}" type="datetime1">
              <a:rPr lang="fr-FR" smtClean="0"/>
              <a:t>15/05/2017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6517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1270EB1-C050-4413-98D3-722253524393}" type="datetime1">
              <a:rPr lang="fr-FR" smtClean="0"/>
              <a:t>15/05/2017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9C58F-3F8F-4CB4-985F-6A085596BDDD}" type="slidenum">
              <a:rPr lang="fr-FR" smtClean="0"/>
              <a:t>‹N°›</a:t>
            </a:fld>
            <a:endParaRPr lang="fr-FR"/>
          </a:p>
        </p:txBody>
      </p:sp>
    </p:spTree>
    <p:extLst>
      <p:ext uri="{BB962C8B-B14F-4D97-AF65-F5344CB8AC3E}">
        <p14:creationId xmlns:p14="http://schemas.microsoft.com/office/powerpoint/2010/main" val="308221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C486E-DFBE-4637-9F08-7BF68F4B4DB8}" type="datetime1">
              <a:rPr lang="fr-FR" smtClean="0"/>
              <a:t>15/05/2017</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59C58F-3F8F-4CB4-985F-6A085596BDDD}" type="slidenum">
              <a:rPr lang="fr-FR" smtClean="0"/>
              <a:t>‹N°›</a:t>
            </a:fld>
            <a:endParaRPr lang="fr-FR"/>
          </a:p>
        </p:txBody>
      </p:sp>
    </p:spTree>
    <p:extLst>
      <p:ext uri="{BB962C8B-B14F-4D97-AF65-F5344CB8AC3E}">
        <p14:creationId xmlns:p14="http://schemas.microsoft.com/office/powerpoint/2010/main" val="2256400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jpeg"/><Relationship Id="rId4" Type="http://schemas.openxmlformats.org/officeDocument/2006/relationships/image" Target="../media/image24.jpg"/></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economie.gouv.fr/igpde-seminaires-conferences/economie-circulaire-dans-territoires-quels-roles-pour-elus-et-acteu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ademe.fr/sites/default/files/assets/documents/dechets_chiffres-cles2016_8813.pdf" TargetMode="External"/><Relationship Id="rId5" Type="http://schemas.openxmlformats.org/officeDocument/2006/relationships/image" Target="../media/image2.jpe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94543" y="1175045"/>
            <a:ext cx="7766936" cy="1646302"/>
          </a:xfrm>
        </p:spPr>
        <p:txBody>
          <a:bodyPr/>
          <a:lstStyle/>
          <a:p>
            <a:pPr algn="ctr"/>
            <a:r>
              <a:rPr lang="fr-FR" altLang="fr-FR" sz="3200" dirty="0"/>
              <a:t>Programme Local de Prévention des Déchets Ménagers Assimilés de la Communauté de Communes Médullienne </a:t>
            </a:r>
            <a:endParaRPr lang="fr-FR" sz="3200" dirty="0"/>
          </a:p>
        </p:txBody>
      </p:sp>
      <p:sp>
        <p:nvSpPr>
          <p:cNvPr id="3" name="Sous-titre 2"/>
          <p:cNvSpPr>
            <a:spLocks noGrp="1"/>
          </p:cNvSpPr>
          <p:nvPr>
            <p:ph type="subTitle" idx="1"/>
          </p:nvPr>
        </p:nvSpPr>
        <p:spPr>
          <a:xfrm>
            <a:off x="945005" y="3161600"/>
            <a:ext cx="7766936" cy="1096899"/>
          </a:xfrm>
        </p:spPr>
        <p:txBody>
          <a:bodyPr>
            <a:normAutofit/>
          </a:bodyPr>
          <a:lstStyle/>
          <a:p>
            <a:r>
              <a:rPr lang="fr-FR" sz="2800" dirty="0"/>
              <a:t>Une ambition partagée pour le territoire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8958" y="4035105"/>
            <a:ext cx="569053" cy="434634"/>
          </a:xfrm>
          <a:prstGeom prst="rect">
            <a:avLst/>
          </a:prstGeom>
        </p:spPr>
      </p:pic>
      <p:pic>
        <p:nvPicPr>
          <p:cNvPr id="7" name="Image 6"/>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31809" y="4019726"/>
            <a:ext cx="569053" cy="434634"/>
          </a:xfrm>
          <a:prstGeom prst="rect">
            <a:avLst/>
          </a:prstGeom>
        </p:spPr>
      </p:pic>
      <p:pic>
        <p:nvPicPr>
          <p:cNvPr id="8" name="Imag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8235" y="4019726"/>
            <a:ext cx="569053" cy="434634"/>
          </a:xfrm>
          <a:prstGeom prst="rect">
            <a:avLst/>
          </a:prstGeom>
        </p:spPr>
      </p:pic>
      <p:pic>
        <p:nvPicPr>
          <p:cNvPr id="9"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162" y="204555"/>
            <a:ext cx="210026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E859C58F-3F8F-4CB4-985F-6A085596BDDD}" type="slidenum">
              <a:rPr lang="fr-FR" smtClean="0"/>
              <a:t>1</a:t>
            </a:fld>
            <a:endParaRPr lang="fr-FR"/>
          </a:p>
        </p:txBody>
      </p:sp>
    </p:spTree>
    <p:extLst>
      <p:ext uri="{BB962C8B-B14F-4D97-AF65-F5344CB8AC3E}">
        <p14:creationId xmlns:p14="http://schemas.microsoft.com/office/powerpoint/2010/main" val="239533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27000"/>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txBox="1">
            <a:spLocks/>
          </p:cNvSpPr>
          <p:nvPr/>
        </p:nvSpPr>
        <p:spPr>
          <a:xfrm>
            <a:off x="939800" y="1262063"/>
            <a:ext cx="9215438" cy="4305300"/>
          </a:xfrm>
          <a:prstGeom prst="rect">
            <a:avLst/>
          </a:prstGeom>
        </p:spPr>
        <p:txBody>
          <a:bodyPr>
            <a:normAutofit/>
          </a:bodyPr>
          <a:lstStyle/>
          <a:p>
            <a:pPr marL="342900" indent="-342900" eaLnBrk="1" fontAlgn="auto" hangingPunct="1">
              <a:spcBef>
                <a:spcPts val="1000"/>
              </a:spcBef>
              <a:spcAft>
                <a:spcPts val="0"/>
              </a:spcAft>
              <a:buClr>
                <a:schemeClr val="accent1"/>
              </a:buClr>
              <a:buSzPct val="80000"/>
              <a:buFont typeface="Wingdings 3" charset="2"/>
              <a:buChar char=""/>
              <a:defRPr/>
            </a:pPr>
            <a:r>
              <a:rPr lang="fr-FR" sz="2400" b="1" dirty="0">
                <a:solidFill>
                  <a:schemeClr val="tx1">
                    <a:lumMod val="75000"/>
                    <a:lumOff val="25000"/>
                  </a:schemeClr>
                </a:solidFill>
                <a:latin typeface="+mn-lt"/>
                <a:cs typeface="+mn-cs"/>
              </a:rPr>
              <a:t>Son habitat : </a:t>
            </a:r>
          </a:p>
          <a:p>
            <a:pPr eaLnBrk="1" fontAlgn="auto" hangingPunct="1">
              <a:spcBef>
                <a:spcPts val="0"/>
              </a:spcBef>
              <a:spcAft>
                <a:spcPts val="0"/>
              </a:spcAft>
              <a:buClr>
                <a:schemeClr val="accent1"/>
              </a:buClr>
              <a:buSzPct val="80000"/>
              <a:buFont typeface="Wingdings 3" charset="2"/>
              <a:buNone/>
              <a:defRPr/>
            </a:pPr>
            <a:r>
              <a:rPr lang="fr-FR" sz="2400" dirty="0">
                <a:solidFill>
                  <a:schemeClr val="tx1">
                    <a:lumMod val="75000"/>
                    <a:lumOff val="25000"/>
                  </a:schemeClr>
                </a:solidFill>
                <a:latin typeface="+mn-lt"/>
                <a:cs typeface="+mn-cs"/>
                <a:sym typeface="Wingdings" panose="05000000000000000000" pitchFamily="2" charset="2"/>
              </a:rPr>
              <a:t>	</a:t>
            </a:r>
            <a:endParaRPr lang="fr-FR" sz="2800" dirty="0">
              <a:solidFill>
                <a:schemeClr val="tx1">
                  <a:lumMod val="75000"/>
                  <a:lumOff val="25000"/>
                </a:schemeClr>
              </a:solidFill>
              <a:latin typeface="+mn-lt"/>
              <a:cs typeface="+mn-cs"/>
            </a:endParaRPr>
          </a:p>
        </p:txBody>
      </p:sp>
      <p:graphicFrame>
        <p:nvGraphicFramePr>
          <p:cNvPr id="7" name="Tableau 6"/>
          <p:cNvGraphicFramePr>
            <a:graphicFrameLocks noGrp="1"/>
          </p:cNvGraphicFramePr>
          <p:nvPr/>
        </p:nvGraphicFramePr>
        <p:xfrm>
          <a:off x="901700" y="2259013"/>
          <a:ext cx="10142539" cy="2378075"/>
        </p:xfrm>
        <a:graphic>
          <a:graphicData uri="http://schemas.openxmlformats.org/drawingml/2006/table">
            <a:tbl>
              <a:tblPr firstRow="1" bandRow="1">
                <a:tableStyleId>{10A1B5D5-9B99-4C35-A422-299274C87663}</a:tableStyleId>
              </a:tblPr>
              <a:tblGrid>
                <a:gridCol w="1984235">
                  <a:extLst>
                    <a:ext uri="{9D8B030D-6E8A-4147-A177-3AD203B41FA5}">
                      <a16:colId xmlns="" xmlns:a16="http://schemas.microsoft.com/office/drawing/2014/main" val="20000"/>
                    </a:ext>
                  </a:extLst>
                </a:gridCol>
                <a:gridCol w="1577625">
                  <a:extLst>
                    <a:ext uri="{9D8B030D-6E8A-4147-A177-3AD203B41FA5}">
                      <a16:colId xmlns="" xmlns:a16="http://schemas.microsoft.com/office/drawing/2014/main" val="20001"/>
                    </a:ext>
                  </a:extLst>
                </a:gridCol>
                <a:gridCol w="2390843">
                  <a:extLst>
                    <a:ext uri="{9D8B030D-6E8A-4147-A177-3AD203B41FA5}">
                      <a16:colId xmlns="" xmlns:a16="http://schemas.microsoft.com/office/drawing/2014/main" val="20002"/>
                    </a:ext>
                  </a:extLst>
                </a:gridCol>
                <a:gridCol w="2094918">
                  <a:extLst>
                    <a:ext uri="{9D8B030D-6E8A-4147-A177-3AD203B41FA5}">
                      <a16:colId xmlns="" xmlns:a16="http://schemas.microsoft.com/office/drawing/2014/main" val="20003"/>
                    </a:ext>
                  </a:extLst>
                </a:gridCol>
                <a:gridCol w="2094918">
                  <a:extLst>
                    <a:ext uri="{9D8B030D-6E8A-4147-A177-3AD203B41FA5}">
                      <a16:colId xmlns="" xmlns:a16="http://schemas.microsoft.com/office/drawing/2014/main" val="20004"/>
                    </a:ext>
                  </a:extLst>
                </a:gridCol>
              </a:tblGrid>
              <a:tr h="914644">
                <a:tc>
                  <a:txBody>
                    <a:bodyPr/>
                    <a:lstStyle/>
                    <a:p>
                      <a:pPr algn="ctr"/>
                      <a:r>
                        <a:rPr lang="fr-FR" sz="1800" dirty="0"/>
                        <a:t>Occupation de sols</a:t>
                      </a:r>
                    </a:p>
                  </a:txBody>
                  <a:tcPr marL="91432" marR="91432" marT="45732" marB="45732" anchor="ctr"/>
                </a:tc>
                <a:tc>
                  <a:txBody>
                    <a:bodyPr/>
                    <a:lstStyle/>
                    <a:p>
                      <a:pPr algn="ctr"/>
                      <a:r>
                        <a:rPr lang="fr-FR" sz="1800" dirty="0"/>
                        <a:t>Typologie</a:t>
                      </a:r>
                      <a:r>
                        <a:rPr lang="fr-FR" sz="1800" baseline="0" dirty="0"/>
                        <a:t> d’habitat</a:t>
                      </a:r>
                      <a:endParaRPr lang="fr-FR" sz="1800" dirty="0"/>
                    </a:p>
                  </a:txBody>
                  <a:tcPr marL="91432" marR="91432" marT="45732" marB="45732" anchor="ctr"/>
                </a:tc>
                <a:tc>
                  <a:txBody>
                    <a:bodyPr/>
                    <a:lstStyle/>
                    <a:p>
                      <a:pPr algn="ctr"/>
                      <a:r>
                        <a:rPr lang="fr-FR" sz="1800" dirty="0"/>
                        <a:t>Logements</a:t>
                      </a:r>
                    </a:p>
                  </a:txBody>
                  <a:tcPr marL="91432" marR="91432" marT="45732" marB="45732" anchor="ctr"/>
                </a:tc>
                <a:tc>
                  <a:txBody>
                    <a:bodyPr/>
                    <a:lstStyle/>
                    <a:p>
                      <a:pPr algn="ctr"/>
                      <a:r>
                        <a:rPr lang="fr-FR" sz="1800" dirty="0"/>
                        <a:t>Spécificité Castelnau</a:t>
                      </a:r>
                      <a:r>
                        <a:rPr lang="fr-FR" sz="1800" baseline="0" dirty="0"/>
                        <a:t>-de- Médoc</a:t>
                      </a:r>
                      <a:endParaRPr lang="fr-FR" sz="1800" dirty="0"/>
                    </a:p>
                  </a:txBody>
                  <a:tcPr marL="91432" marR="91432" marT="45732" marB="45732" anchor="ctr"/>
                </a:tc>
                <a:tc>
                  <a:txBody>
                    <a:bodyPr/>
                    <a:lstStyle/>
                    <a:p>
                      <a:pPr algn="ctr"/>
                      <a:r>
                        <a:rPr lang="fr-FR" sz="1800" dirty="0"/>
                        <a:t>Habitat social</a:t>
                      </a:r>
                    </a:p>
                  </a:txBody>
                  <a:tcPr marL="91432" marR="91432" marT="45732" marB="45732" anchor="ctr"/>
                </a:tc>
                <a:extLst>
                  <a:ext uri="{0D108BD9-81ED-4DB2-BD59-A6C34878D82A}">
                    <a16:rowId xmlns="" xmlns:a16="http://schemas.microsoft.com/office/drawing/2014/main" val="10000"/>
                  </a:ext>
                </a:extLst>
              </a:tr>
              <a:tr h="1463431">
                <a:tc>
                  <a:txBody>
                    <a:bodyPr/>
                    <a:lstStyle/>
                    <a:p>
                      <a:pPr algn="ctr"/>
                      <a:r>
                        <a:rPr lang="fr-FR" sz="1800" dirty="0"/>
                        <a:t>Essentiellement</a:t>
                      </a:r>
                      <a:r>
                        <a:rPr lang="fr-FR" sz="1800" baseline="0" dirty="0"/>
                        <a:t> forestier</a:t>
                      </a:r>
                      <a:endParaRPr lang="fr-FR" sz="1800" dirty="0"/>
                    </a:p>
                  </a:txBody>
                  <a:tcPr marL="91432" marR="91432" marT="45732" marB="45732" anchor="ctr"/>
                </a:tc>
                <a:tc>
                  <a:txBody>
                    <a:bodyPr/>
                    <a:lstStyle/>
                    <a:p>
                      <a:pPr algn="ctr"/>
                      <a:r>
                        <a:rPr lang="fr-FR" sz="1800" dirty="0"/>
                        <a:t>Rural dispersé</a:t>
                      </a:r>
                    </a:p>
                  </a:txBody>
                  <a:tcPr marL="91432" marR="91432" marT="45732" marB="45732" anchor="ctr"/>
                </a:tc>
                <a:tc>
                  <a:txBody>
                    <a:bodyPr/>
                    <a:lstStyle/>
                    <a:p>
                      <a:pPr algn="ctr"/>
                      <a:r>
                        <a:rPr lang="fr-FR" sz="1800" dirty="0"/>
                        <a:t>93 % :</a:t>
                      </a:r>
                      <a:r>
                        <a:rPr lang="fr-FR" sz="1800" baseline="0" dirty="0"/>
                        <a:t> Pavillons</a:t>
                      </a:r>
                    </a:p>
                    <a:p>
                      <a:pPr marL="0" indent="0" algn="ctr"/>
                      <a:r>
                        <a:rPr lang="fr-FR" sz="1800" baseline="0" dirty="0"/>
                        <a:t>(64 % Gironde)</a:t>
                      </a:r>
                    </a:p>
                    <a:p>
                      <a:pPr marL="0" indent="0" algn="just"/>
                      <a:endParaRPr lang="fr-FR" sz="1800" baseline="0" dirty="0"/>
                    </a:p>
                    <a:p>
                      <a:pPr algn="ctr">
                        <a:buFontTx/>
                        <a:buNone/>
                      </a:pPr>
                      <a:r>
                        <a:rPr lang="fr-FR" sz="1800" baseline="0" dirty="0"/>
                        <a:t>74 % : Propriétaires</a:t>
                      </a:r>
                    </a:p>
                    <a:p>
                      <a:pPr algn="ctr">
                        <a:buFontTx/>
                        <a:buNone/>
                      </a:pPr>
                      <a:r>
                        <a:rPr lang="fr-FR" sz="1800" baseline="0" dirty="0"/>
                        <a:t>(55 % Gironde)</a:t>
                      </a:r>
                      <a:endParaRPr lang="fr-FR" sz="1800" dirty="0"/>
                    </a:p>
                  </a:txBody>
                  <a:tcPr marL="91432" marR="91432" marT="45732" marB="45732" anchor="ctr"/>
                </a:tc>
                <a:tc>
                  <a:txBody>
                    <a:bodyPr/>
                    <a:lstStyle/>
                    <a:p>
                      <a:pPr algn="ctr"/>
                      <a:r>
                        <a:rPr lang="fr-FR" sz="1800" dirty="0"/>
                        <a:t>20 % : Appartements</a:t>
                      </a:r>
                    </a:p>
                  </a:txBody>
                  <a:tcPr marL="91432" marR="91432" marT="45732" marB="45732" anchor="ctr"/>
                </a:tc>
                <a:tc>
                  <a:txBody>
                    <a:bodyPr/>
                    <a:lstStyle/>
                    <a:p>
                      <a:pPr algn="ctr"/>
                      <a:r>
                        <a:rPr lang="fr-FR" sz="1800" dirty="0"/>
                        <a:t>2,6 % </a:t>
                      </a:r>
                    </a:p>
                    <a:p>
                      <a:pPr algn="ctr"/>
                      <a:r>
                        <a:rPr lang="fr-FR" sz="1800" dirty="0"/>
                        <a:t>(12 %</a:t>
                      </a:r>
                      <a:r>
                        <a:rPr lang="fr-FR" sz="1800" baseline="0" dirty="0"/>
                        <a:t> Gironde)</a:t>
                      </a:r>
                      <a:endParaRPr lang="fr-FR" sz="1800" dirty="0"/>
                    </a:p>
                  </a:txBody>
                  <a:tcPr marL="91432" marR="91432" marT="45732" marB="45732" anchor="ctr"/>
                </a:tc>
                <a:extLst>
                  <a:ext uri="{0D108BD9-81ED-4DB2-BD59-A6C34878D82A}">
                    <a16:rowId xmlns="" xmlns:a16="http://schemas.microsoft.com/office/drawing/2014/main" val="10001"/>
                  </a:ext>
                </a:extLst>
              </a:tr>
            </a:tbl>
          </a:graphicData>
        </a:graphic>
      </p:graphicFrame>
      <p:sp>
        <p:nvSpPr>
          <p:cNvPr id="2" name="Espace réservé du numéro de diapositive 1"/>
          <p:cNvSpPr>
            <a:spLocks noGrp="1"/>
          </p:cNvSpPr>
          <p:nvPr>
            <p:ph type="sldNum" sz="quarter" idx="12"/>
          </p:nvPr>
        </p:nvSpPr>
        <p:spPr/>
        <p:txBody>
          <a:bodyPr/>
          <a:lstStyle/>
          <a:p>
            <a:fld id="{E859C58F-3F8F-4CB4-985F-6A085596BDDD}" type="slidenum">
              <a:rPr lang="fr-FR" smtClean="0"/>
              <a:t>10</a:t>
            </a:fld>
            <a:endParaRPr lang="fr-FR"/>
          </a:p>
        </p:txBody>
      </p:sp>
    </p:spTree>
    <p:extLst>
      <p:ext uri="{BB962C8B-B14F-4D97-AF65-F5344CB8AC3E}">
        <p14:creationId xmlns:p14="http://schemas.microsoft.com/office/powerpoint/2010/main" val="118919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contenu 2"/>
          <p:cNvSpPr txBox="1">
            <a:spLocks/>
          </p:cNvSpPr>
          <p:nvPr/>
        </p:nvSpPr>
        <p:spPr>
          <a:xfrm>
            <a:off x="866775" y="854075"/>
            <a:ext cx="9215438" cy="4305300"/>
          </a:xfrm>
          <a:prstGeom prst="rect">
            <a:avLst/>
          </a:prstGeom>
        </p:spPr>
        <p:txBody>
          <a:bodyPr>
            <a:normAutofit/>
          </a:bodyPr>
          <a:lstStyle/>
          <a:p>
            <a:pPr marL="342900" indent="-342900" eaLnBrk="1" fontAlgn="auto" hangingPunct="1">
              <a:spcBef>
                <a:spcPts val="1000"/>
              </a:spcBef>
              <a:spcAft>
                <a:spcPts val="0"/>
              </a:spcAft>
              <a:buClr>
                <a:schemeClr val="accent1"/>
              </a:buClr>
              <a:buSzPct val="80000"/>
              <a:buFont typeface="Wingdings 3" charset="2"/>
              <a:buChar char=""/>
              <a:defRPr/>
            </a:pPr>
            <a:r>
              <a:rPr lang="fr-FR" sz="2400" b="1" dirty="0">
                <a:solidFill>
                  <a:schemeClr val="tx1">
                    <a:lumMod val="75000"/>
                    <a:lumOff val="25000"/>
                  </a:schemeClr>
                </a:solidFill>
                <a:latin typeface="+mn-lt"/>
                <a:cs typeface="+mn-cs"/>
              </a:rPr>
              <a:t>Son habitat : </a:t>
            </a:r>
          </a:p>
          <a:p>
            <a:pPr eaLnBrk="1" fontAlgn="auto" hangingPunct="1">
              <a:spcBef>
                <a:spcPts val="0"/>
              </a:spcBef>
              <a:spcAft>
                <a:spcPts val="0"/>
              </a:spcAft>
              <a:buClr>
                <a:schemeClr val="accent1"/>
              </a:buClr>
              <a:buSzPct val="80000"/>
              <a:buFont typeface="Wingdings 3" charset="2"/>
              <a:buNone/>
              <a:defRPr/>
            </a:pPr>
            <a:r>
              <a:rPr lang="fr-FR" sz="2400" dirty="0">
                <a:solidFill>
                  <a:schemeClr val="tx1">
                    <a:lumMod val="75000"/>
                    <a:lumOff val="25000"/>
                  </a:schemeClr>
                </a:solidFill>
                <a:latin typeface="+mn-lt"/>
                <a:cs typeface="+mn-cs"/>
                <a:sym typeface="Wingdings" panose="05000000000000000000" pitchFamily="2" charset="2"/>
              </a:rPr>
              <a:t>	</a:t>
            </a:r>
            <a:endParaRPr lang="fr-FR" sz="2800" dirty="0">
              <a:solidFill>
                <a:schemeClr val="tx1">
                  <a:lumMod val="75000"/>
                  <a:lumOff val="25000"/>
                </a:schemeClr>
              </a:solidFill>
              <a:latin typeface="+mn-lt"/>
              <a:cs typeface="+mn-cs"/>
            </a:endParaRPr>
          </a:p>
        </p:txBody>
      </p:sp>
      <p:pic>
        <p:nvPicPr>
          <p:cNvPr id="1434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 y="612775"/>
            <a:ext cx="8483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p:cNvSpPr/>
          <p:nvPr/>
        </p:nvSpPr>
        <p:spPr>
          <a:xfrm rot="5400000">
            <a:off x="5481638" y="-114300"/>
            <a:ext cx="407987" cy="7231063"/>
          </a:xfrm>
          <a:prstGeom prst="ellipse">
            <a:avLst/>
          </a:prstGeom>
          <a:noFill/>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11</a:t>
            </a:fld>
            <a:endParaRPr lang="fr-FR"/>
          </a:p>
        </p:txBody>
      </p:sp>
    </p:spTree>
    <p:extLst>
      <p:ext uri="{BB962C8B-B14F-4D97-AF65-F5344CB8AC3E}">
        <p14:creationId xmlns:p14="http://schemas.microsoft.com/office/powerpoint/2010/main" val="103207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au 6"/>
          <p:cNvGraphicFramePr>
            <a:graphicFrameLocks noGrp="1"/>
          </p:cNvGraphicFramePr>
          <p:nvPr/>
        </p:nvGraphicFramePr>
        <p:xfrm>
          <a:off x="1316038" y="1454150"/>
          <a:ext cx="9007475" cy="2438400"/>
        </p:xfrm>
        <a:graphic>
          <a:graphicData uri="http://schemas.openxmlformats.org/drawingml/2006/table">
            <a:tbl>
              <a:tblPr firstRow="1" firstCol="1" bandRow="1">
                <a:tableStyleId>{10A1B5D5-9B99-4C35-A422-299274C87663}</a:tableStyleId>
              </a:tblPr>
              <a:tblGrid>
                <a:gridCol w="3887069">
                  <a:extLst>
                    <a:ext uri="{9D8B030D-6E8A-4147-A177-3AD203B41FA5}">
                      <a16:colId xmlns="" xmlns:a16="http://schemas.microsoft.com/office/drawing/2014/main" val="20000"/>
                    </a:ext>
                  </a:extLst>
                </a:gridCol>
                <a:gridCol w="2595360">
                  <a:extLst>
                    <a:ext uri="{9D8B030D-6E8A-4147-A177-3AD203B41FA5}">
                      <a16:colId xmlns="" xmlns:a16="http://schemas.microsoft.com/office/drawing/2014/main" val="20001"/>
                    </a:ext>
                  </a:extLst>
                </a:gridCol>
                <a:gridCol w="2525046">
                  <a:extLst>
                    <a:ext uri="{9D8B030D-6E8A-4147-A177-3AD203B41FA5}">
                      <a16:colId xmlns="" xmlns:a16="http://schemas.microsoft.com/office/drawing/2014/main" val="20002"/>
                    </a:ext>
                  </a:extLst>
                </a:gridCol>
              </a:tblGrid>
              <a:tr h="609600">
                <a:tc>
                  <a:txBody>
                    <a:bodyPr/>
                    <a:lstStyle/>
                    <a:p>
                      <a:pPr algn="ctr">
                        <a:spcAft>
                          <a:spcPts val="0"/>
                        </a:spcAft>
                      </a:pPr>
                      <a:r>
                        <a:rPr lang="fr-FR" sz="2000" dirty="0">
                          <a:effectLst/>
                        </a:rPr>
                        <a:t>Campings</a:t>
                      </a:r>
                      <a:r>
                        <a:rPr lang="fr-FR" sz="2000" baseline="0" dirty="0">
                          <a:effectLst/>
                        </a:rPr>
                        <a:t> du Porge</a:t>
                      </a:r>
                      <a:endParaRPr lang="fr-FR"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err="1">
                          <a:effectLst/>
                        </a:rPr>
                        <a:t>Nbre</a:t>
                      </a:r>
                      <a:r>
                        <a:rPr lang="fr-FR" sz="2000" dirty="0">
                          <a:effectLst/>
                        </a:rPr>
                        <a:t> d’emplacements</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Capacité</a:t>
                      </a:r>
                      <a:r>
                        <a:rPr lang="fr-FR" sz="2000" baseline="0" dirty="0">
                          <a:effectLst/>
                        </a:rPr>
                        <a:t> d’accueil (</a:t>
                      </a:r>
                      <a:r>
                        <a:rPr lang="fr-FR" sz="2000" baseline="0" dirty="0" err="1">
                          <a:effectLst/>
                        </a:rPr>
                        <a:t>nbre</a:t>
                      </a:r>
                      <a:r>
                        <a:rPr lang="fr-FR" sz="2000" baseline="0" dirty="0">
                          <a:effectLst/>
                        </a:rPr>
                        <a:t> personnes)</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04800">
                <a:tc>
                  <a:txBody>
                    <a:bodyPr/>
                    <a:lstStyle/>
                    <a:p>
                      <a:pPr algn="ctr">
                        <a:spcAft>
                          <a:spcPts val="0"/>
                        </a:spcAft>
                      </a:pPr>
                      <a:r>
                        <a:rPr lang="fr-FR" sz="2000" b="0" dirty="0">
                          <a:effectLst/>
                        </a:rPr>
                        <a:t>Camping </a:t>
                      </a:r>
                      <a:r>
                        <a:rPr lang="fr-FR" sz="2000" b="0" dirty="0" err="1">
                          <a:effectLst/>
                        </a:rPr>
                        <a:t>Lescarran</a:t>
                      </a:r>
                      <a:endParaRPr lang="fr-FR" sz="20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25 </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75</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04800">
                <a:tc>
                  <a:txBody>
                    <a:bodyPr/>
                    <a:lstStyle/>
                    <a:p>
                      <a:pPr algn="ctr">
                        <a:spcAft>
                          <a:spcPts val="0"/>
                        </a:spcAft>
                      </a:pPr>
                      <a:r>
                        <a:rPr lang="fr-FR" sz="2000" b="0" dirty="0">
                          <a:effectLst/>
                        </a:rPr>
                        <a:t>Camping Maisonneuve </a:t>
                      </a:r>
                      <a:endParaRPr lang="fr-FR" sz="20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25</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75</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304800">
                <a:tc>
                  <a:txBody>
                    <a:bodyPr/>
                    <a:lstStyle/>
                    <a:p>
                      <a:pPr algn="ctr">
                        <a:spcAft>
                          <a:spcPts val="0"/>
                        </a:spcAft>
                      </a:pPr>
                      <a:r>
                        <a:rPr lang="fr-FR" sz="2000" b="0" dirty="0">
                          <a:effectLst/>
                        </a:rPr>
                        <a:t>Camping Les prés du Pas du Mas</a:t>
                      </a:r>
                      <a:endParaRPr lang="fr-FR" sz="20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25</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75</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304800">
                <a:tc>
                  <a:txBody>
                    <a:bodyPr/>
                    <a:lstStyle/>
                    <a:p>
                      <a:pPr algn="ctr">
                        <a:spcAft>
                          <a:spcPts val="0"/>
                        </a:spcAft>
                      </a:pPr>
                      <a:r>
                        <a:rPr lang="fr-FR" sz="2000" b="0" dirty="0">
                          <a:effectLst/>
                        </a:rPr>
                        <a:t>Camping Les Noisetiers</a:t>
                      </a:r>
                      <a:endParaRPr lang="fr-FR" sz="20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25</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75</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304800">
                <a:tc>
                  <a:txBody>
                    <a:bodyPr/>
                    <a:lstStyle/>
                    <a:p>
                      <a:pPr algn="ctr">
                        <a:spcAft>
                          <a:spcPts val="0"/>
                        </a:spcAft>
                      </a:pPr>
                      <a:r>
                        <a:rPr lang="fr-FR" sz="2000" b="0" dirty="0">
                          <a:effectLst/>
                        </a:rPr>
                        <a:t>Camping La Grigne</a:t>
                      </a:r>
                      <a:endParaRPr lang="fr-FR" sz="20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700</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2 800</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304800">
                <a:tc>
                  <a:txBody>
                    <a:bodyPr/>
                    <a:lstStyle/>
                    <a:p>
                      <a:pPr algn="ctr">
                        <a:spcAft>
                          <a:spcPts val="0"/>
                        </a:spcAft>
                      </a:pPr>
                      <a:r>
                        <a:rPr lang="fr-FR" sz="2000" b="0" dirty="0">
                          <a:effectLst/>
                        </a:rPr>
                        <a:t>Domaine résidentiel de la Jenny </a:t>
                      </a:r>
                      <a:endParaRPr lang="fr-FR" sz="20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756</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4 354</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sp>
        <p:nvSpPr>
          <p:cNvPr id="11" name="Espace réservé du contenu 2"/>
          <p:cNvSpPr txBox="1">
            <a:spLocks/>
          </p:cNvSpPr>
          <p:nvPr/>
        </p:nvSpPr>
        <p:spPr>
          <a:xfrm>
            <a:off x="866775" y="804863"/>
            <a:ext cx="9215438" cy="4305300"/>
          </a:xfrm>
          <a:prstGeom prst="rect">
            <a:avLst/>
          </a:prstGeom>
        </p:spPr>
        <p:txBody>
          <a:bodyPr>
            <a:normAutofit/>
          </a:bodyPr>
          <a:lstStyle/>
          <a:p>
            <a:pPr marL="342900" indent="-342900" eaLnBrk="1" fontAlgn="auto" hangingPunct="1">
              <a:spcBef>
                <a:spcPts val="1000"/>
              </a:spcBef>
              <a:spcAft>
                <a:spcPts val="0"/>
              </a:spcAft>
              <a:buClr>
                <a:schemeClr val="accent1"/>
              </a:buClr>
              <a:buSzPct val="80000"/>
              <a:buFont typeface="Wingdings 3" charset="2"/>
              <a:buChar char=""/>
              <a:defRPr/>
            </a:pPr>
            <a:r>
              <a:rPr lang="fr-FR" sz="2400" b="1" dirty="0">
                <a:solidFill>
                  <a:schemeClr val="tx1">
                    <a:lumMod val="75000"/>
                    <a:lumOff val="25000"/>
                  </a:schemeClr>
                </a:solidFill>
                <a:latin typeface="+mn-lt"/>
                <a:cs typeface="+mn-cs"/>
              </a:rPr>
              <a:t>Ses accueils touristiques : </a:t>
            </a:r>
          </a:p>
          <a:p>
            <a:pPr eaLnBrk="1" fontAlgn="auto" hangingPunct="1">
              <a:spcBef>
                <a:spcPts val="0"/>
              </a:spcBef>
              <a:spcAft>
                <a:spcPts val="0"/>
              </a:spcAft>
              <a:buClr>
                <a:schemeClr val="accent1"/>
              </a:buClr>
              <a:buSzPct val="80000"/>
              <a:buFont typeface="Wingdings 3" charset="2"/>
              <a:buNone/>
              <a:defRPr/>
            </a:pPr>
            <a:r>
              <a:rPr lang="fr-FR" sz="2400" dirty="0">
                <a:solidFill>
                  <a:schemeClr val="tx1">
                    <a:lumMod val="75000"/>
                    <a:lumOff val="25000"/>
                  </a:schemeClr>
                </a:solidFill>
                <a:latin typeface="+mn-lt"/>
                <a:cs typeface="+mn-cs"/>
                <a:sym typeface="Wingdings" panose="05000000000000000000" pitchFamily="2" charset="2"/>
              </a:rPr>
              <a:t>	</a:t>
            </a:r>
            <a:endParaRPr lang="fr-FR" sz="2800" dirty="0">
              <a:solidFill>
                <a:schemeClr val="tx1">
                  <a:lumMod val="75000"/>
                  <a:lumOff val="25000"/>
                </a:schemeClr>
              </a:solidFill>
              <a:latin typeface="+mn-lt"/>
              <a:cs typeface="+mn-cs"/>
            </a:endParaRPr>
          </a:p>
        </p:txBody>
      </p:sp>
      <p:graphicFrame>
        <p:nvGraphicFramePr>
          <p:cNvPr id="12" name="Tableau 11"/>
          <p:cNvGraphicFramePr>
            <a:graphicFrameLocks noGrp="1"/>
          </p:cNvGraphicFramePr>
          <p:nvPr/>
        </p:nvGraphicFramePr>
        <p:xfrm>
          <a:off x="457200" y="4159250"/>
          <a:ext cx="10467975" cy="1524000"/>
        </p:xfrm>
        <a:graphic>
          <a:graphicData uri="http://schemas.openxmlformats.org/drawingml/2006/table">
            <a:tbl>
              <a:tblPr firstRow="1" firstCol="1" bandRow="1">
                <a:tableStyleId>{10A1B5D5-9B99-4C35-A422-299274C87663}</a:tableStyleId>
              </a:tblPr>
              <a:tblGrid>
                <a:gridCol w="7899147">
                  <a:extLst>
                    <a:ext uri="{9D8B030D-6E8A-4147-A177-3AD203B41FA5}">
                      <a16:colId xmlns="" xmlns:a16="http://schemas.microsoft.com/office/drawing/2014/main" val="20000"/>
                    </a:ext>
                  </a:extLst>
                </a:gridCol>
                <a:gridCol w="2568828">
                  <a:extLst>
                    <a:ext uri="{9D8B030D-6E8A-4147-A177-3AD203B41FA5}">
                      <a16:colId xmlns="" xmlns:a16="http://schemas.microsoft.com/office/drawing/2014/main" val="20001"/>
                    </a:ext>
                  </a:extLst>
                </a:gridCol>
              </a:tblGrid>
              <a:tr h="304800">
                <a:tc>
                  <a:txBody>
                    <a:bodyPr/>
                    <a:lstStyle/>
                    <a:p>
                      <a:pPr algn="ctr">
                        <a:spcAft>
                          <a:spcPts val="0"/>
                        </a:spcAft>
                      </a:pPr>
                      <a:r>
                        <a:rPr lang="fr-FR" sz="2000" dirty="0">
                          <a:effectLst/>
                        </a:rPr>
                        <a:t>Autres sites d‘hébergement</a:t>
                      </a:r>
                      <a:endParaRPr lang="fr-FR"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68583" marR="68583" marT="0" marB="0"/>
                </a:tc>
                <a:tc>
                  <a:txBody>
                    <a:bodyPr/>
                    <a:lstStyle/>
                    <a:p>
                      <a:pPr algn="ctr">
                        <a:spcAft>
                          <a:spcPts val="0"/>
                        </a:spcAft>
                      </a:pPr>
                      <a:r>
                        <a:rPr lang="fr-FR" sz="2000" dirty="0">
                          <a:solidFill>
                            <a:schemeClr val="lt1"/>
                          </a:solidFill>
                          <a:effectLst/>
                          <a:latin typeface="+mn-lt"/>
                          <a:ea typeface="+mn-ea"/>
                          <a:cs typeface="+mn-cs"/>
                        </a:rPr>
                        <a:t>Capacité</a:t>
                      </a:r>
                      <a:r>
                        <a:rPr lang="fr-FR" sz="2000" baseline="0" dirty="0">
                          <a:solidFill>
                            <a:schemeClr val="lt1"/>
                          </a:solidFill>
                          <a:effectLst/>
                          <a:latin typeface="+mn-lt"/>
                          <a:ea typeface="+mn-ea"/>
                          <a:cs typeface="+mn-cs"/>
                        </a:rPr>
                        <a:t> d’accueil</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 xmlns:a16="http://schemas.microsoft.com/office/drawing/2014/main" val="10000"/>
                  </a:ext>
                </a:extLst>
              </a:tr>
              <a:tr h="304800">
                <a:tc>
                  <a:txBody>
                    <a:bodyPr/>
                    <a:lstStyle/>
                    <a:p>
                      <a:pPr marL="0" algn="ctr" defTabSz="457200" rtl="0" eaLnBrk="1" latinLnBrk="0" hangingPunct="1">
                        <a:spcAft>
                          <a:spcPts val="0"/>
                        </a:spcAft>
                      </a:pPr>
                      <a:r>
                        <a:rPr lang="fr-FR" sz="2000" b="0" kern="1200" dirty="0">
                          <a:solidFill>
                            <a:schemeClr val="dk1"/>
                          </a:solidFill>
                          <a:effectLst/>
                          <a:latin typeface="+mn-lt"/>
                          <a:ea typeface="+mn-ea"/>
                          <a:cs typeface="+mn-cs"/>
                        </a:rPr>
                        <a:t>Le Bourdiou (Le Porge)</a:t>
                      </a:r>
                    </a:p>
                  </a:txBody>
                  <a:tcPr marL="68583" marR="68583" marT="0" marB="0"/>
                </a:tc>
                <a:tc>
                  <a:txBody>
                    <a:bodyPr/>
                    <a:lstStyle/>
                    <a:p>
                      <a:pPr algn="ctr">
                        <a:spcAft>
                          <a:spcPts val="0"/>
                        </a:spcAft>
                      </a:pPr>
                      <a:r>
                        <a:rPr lang="fr-FR" sz="2000" dirty="0">
                          <a:effectLst/>
                        </a:rPr>
                        <a:t>130 personnes</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 xmlns:a16="http://schemas.microsoft.com/office/drawing/2014/main" val="10001"/>
                  </a:ext>
                </a:extLst>
              </a:tr>
              <a:tr h="304800">
                <a:tc>
                  <a:txBody>
                    <a:bodyPr/>
                    <a:lstStyle/>
                    <a:p>
                      <a:pPr marL="0" algn="ctr" defTabSz="457200" rtl="0" eaLnBrk="1" latinLnBrk="0" hangingPunct="1">
                        <a:spcAft>
                          <a:spcPts val="0"/>
                        </a:spcAft>
                      </a:pPr>
                      <a:r>
                        <a:rPr lang="fr-FR" sz="2000" b="0" kern="1200" dirty="0">
                          <a:solidFill>
                            <a:schemeClr val="dk1"/>
                          </a:solidFill>
                          <a:effectLst/>
                          <a:latin typeface="+mn-lt"/>
                          <a:ea typeface="+mn-ea"/>
                          <a:cs typeface="+mn-cs"/>
                        </a:rPr>
                        <a:t>La Mouline (Moulis</a:t>
                      </a:r>
                      <a:r>
                        <a:rPr lang="fr-FR" sz="2000" b="0" kern="1200" baseline="0" dirty="0">
                          <a:solidFill>
                            <a:schemeClr val="dk1"/>
                          </a:solidFill>
                          <a:effectLst/>
                          <a:latin typeface="+mn-lt"/>
                          <a:ea typeface="+mn-ea"/>
                          <a:cs typeface="+mn-cs"/>
                        </a:rPr>
                        <a:t>-en-Médoc)</a:t>
                      </a:r>
                      <a:endParaRPr lang="fr-FR" sz="2000" b="0" kern="1200" dirty="0">
                        <a:solidFill>
                          <a:schemeClr val="dk1"/>
                        </a:solidFill>
                        <a:effectLst/>
                        <a:latin typeface="+mn-lt"/>
                        <a:ea typeface="+mn-ea"/>
                        <a:cs typeface="+mn-cs"/>
                      </a:endParaRPr>
                    </a:p>
                  </a:txBody>
                  <a:tcPr marL="68583" marR="68583" marT="0" marB="0"/>
                </a:tc>
                <a:tc>
                  <a:txBody>
                    <a:bodyPr/>
                    <a:lstStyle/>
                    <a:p>
                      <a:pPr algn="ctr">
                        <a:spcAft>
                          <a:spcPts val="0"/>
                        </a:spcAft>
                      </a:pPr>
                      <a:r>
                        <a:rPr lang="fr-FR" sz="2000" dirty="0">
                          <a:effectLst/>
                        </a:rPr>
                        <a:t>300 personnes</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 xmlns:a16="http://schemas.microsoft.com/office/drawing/2014/main" val="10002"/>
                  </a:ext>
                </a:extLst>
              </a:tr>
              <a:tr h="304800">
                <a:tc>
                  <a:txBody>
                    <a:bodyPr/>
                    <a:lstStyle/>
                    <a:p>
                      <a:pPr marL="0" algn="ctr" defTabSz="457200" rtl="0" eaLnBrk="1" latinLnBrk="0" hangingPunct="1">
                        <a:spcAft>
                          <a:spcPts val="0"/>
                        </a:spcAft>
                      </a:pPr>
                      <a:r>
                        <a:rPr lang="fr-FR" sz="2000" b="0" kern="1200" dirty="0">
                          <a:solidFill>
                            <a:schemeClr val="dk1"/>
                          </a:solidFill>
                          <a:effectLst/>
                          <a:latin typeface="+mn-lt"/>
                          <a:ea typeface="+mn-ea"/>
                          <a:cs typeface="+mn-cs"/>
                        </a:rPr>
                        <a:t>Quatre Hôtels (Le Porge, Castelnau-de-Médoc, Listrac-Médoc)</a:t>
                      </a:r>
                    </a:p>
                  </a:txBody>
                  <a:tcPr marL="68583" marR="68583" marT="0" marB="0"/>
                </a:tc>
                <a:tc>
                  <a:txBody>
                    <a:bodyPr/>
                    <a:lstStyle/>
                    <a:p>
                      <a:pPr algn="ctr">
                        <a:spcAft>
                          <a:spcPts val="0"/>
                        </a:spcAft>
                      </a:pPr>
                      <a:r>
                        <a:rPr lang="fr-FR" sz="2000" dirty="0">
                          <a:effectLst/>
                        </a:rPr>
                        <a:t>44 chambres</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 xmlns:a16="http://schemas.microsoft.com/office/drawing/2014/main" val="10003"/>
                  </a:ext>
                </a:extLst>
              </a:tr>
              <a:tr h="304800">
                <a:tc>
                  <a:txBody>
                    <a:bodyPr/>
                    <a:lstStyle/>
                    <a:p>
                      <a:pPr marL="0" algn="ctr" defTabSz="457200" rtl="0" eaLnBrk="1" latinLnBrk="0" hangingPunct="1">
                        <a:spcAft>
                          <a:spcPts val="0"/>
                        </a:spcAft>
                      </a:pPr>
                      <a:r>
                        <a:rPr lang="fr-FR" sz="2000" b="0" kern="1200" dirty="0">
                          <a:solidFill>
                            <a:schemeClr val="dk1"/>
                          </a:solidFill>
                          <a:effectLst/>
                          <a:latin typeface="+mn-lt"/>
                          <a:ea typeface="+mn-ea"/>
                          <a:cs typeface="+mn-cs"/>
                        </a:rPr>
                        <a:t>24 gîtes ou chambres d’hôtes</a:t>
                      </a:r>
                    </a:p>
                  </a:txBody>
                  <a:tcPr marL="68583" marR="68583" marT="0" marB="0"/>
                </a:tc>
                <a:tc>
                  <a:txBody>
                    <a:bodyPr/>
                    <a:lstStyle/>
                    <a:p>
                      <a:pPr algn="ctr">
                        <a:spcAft>
                          <a:spcPts val="0"/>
                        </a:spcAft>
                      </a:pPr>
                      <a:r>
                        <a:rPr lang="fr-FR" sz="2000" dirty="0">
                          <a:effectLst/>
                        </a:rPr>
                        <a:t>148 personnes</a:t>
                      </a:r>
                      <a:endParaRPr lang="fr-FR" sz="2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 xmlns:a16="http://schemas.microsoft.com/office/drawing/2014/main" val="10004"/>
                  </a:ext>
                </a:extLst>
              </a:tr>
            </a:tbl>
          </a:graphicData>
        </a:graphic>
      </p:graphicFrame>
      <p:sp>
        <p:nvSpPr>
          <p:cNvPr id="15" name="ZoneTexte 14"/>
          <p:cNvSpPr txBox="1"/>
          <p:nvPr/>
        </p:nvSpPr>
        <p:spPr>
          <a:xfrm>
            <a:off x="1937090" y="5955632"/>
            <a:ext cx="7916779" cy="461665"/>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hangingPunct="1">
              <a:defRPr/>
            </a:pPr>
            <a:r>
              <a:rPr lang="fr-FR" sz="2400" dirty="0"/>
              <a:t>Capacité d’accueil touristique totale : 8032 personnes</a:t>
            </a: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12</a:t>
            </a:fld>
            <a:endParaRPr lang="fr-FR"/>
          </a:p>
        </p:txBody>
      </p:sp>
    </p:spTree>
    <p:extLst>
      <p:ext uri="{BB962C8B-B14F-4D97-AF65-F5344CB8AC3E}">
        <p14:creationId xmlns:p14="http://schemas.microsoft.com/office/powerpoint/2010/main" val="268643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863" y="1112838"/>
            <a:ext cx="8596312" cy="5303837"/>
          </a:xfrm>
        </p:spPr>
        <p:txBody>
          <a:bodyPr>
            <a:normAutofit/>
          </a:bodyPr>
          <a:lstStyle/>
          <a:p>
            <a:pPr>
              <a:defRPr/>
            </a:pPr>
            <a:r>
              <a:rPr lang="fr-FR" sz="2000" b="1" dirty="0"/>
              <a:t>Ses activités économiques </a:t>
            </a:r>
          </a:p>
          <a:p>
            <a:pPr marL="0" indent="0">
              <a:buFont typeface="Wingdings 3" panose="05040102010807070707" pitchFamily="18" charset="2"/>
              <a:buNone/>
              <a:defRPr/>
            </a:pPr>
            <a:r>
              <a:rPr lang="fr-FR" sz="2400" b="1" dirty="0"/>
              <a:t>	</a:t>
            </a:r>
            <a:r>
              <a:rPr lang="fr-FR" dirty="0"/>
              <a:t>Majorité d’entreprises du secteur tertiaire: 44,50%</a:t>
            </a:r>
          </a:p>
          <a:p>
            <a:pPr marL="0" indent="0">
              <a:buFont typeface="Wingdings 3" panose="05040102010807070707" pitchFamily="18" charset="2"/>
              <a:buNone/>
              <a:defRPr/>
            </a:pPr>
            <a:endParaRPr lang="fr-FR" sz="1600" b="1" dirty="0"/>
          </a:p>
          <a:p>
            <a:pPr marL="0" indent="0">
              <a:buFont typeface="Wingdings 3" panose="05040102010807070707" pitchFamily="18" charset="2"/>
              <a:buNone/>
              <a:defRPr/>
            </a:pPr>
            <a:endParaRPr lang="fr-FR" sz="1600" b="1" dirty="0"/>
          </a:p>
          <a:p>
            <a:pPr marL="0" indent="0">
              <a:buFont typeface="Wingdings 3" panose="05040102010807070707" pitchFamily="18" charset="2"/>
              <a:buNone/>
              <a:defRPr/>
            </a:pPr>
            <a:endParaRPr lang="fr-FR" sz="1600" b="1" dirty="0"/>
          </a:p>
        </p:txBody>
      </p:sp>
      <p:pic>
        <p:nvPicPr>
          <p:cNvPr id="16387"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Graphiqu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2157413"/>
            <a:ext cx="767397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ZoneTexte 1"/>
          <p:cNvSpPr txBox="1">
            <a:spLocks noChangeArrowheads="1"/>
          </p:cNvSpPr>
          <p:nvPr/>
        </p:nvSpPr>
        <p:spPr bwMode="auto">
          <a:xfrm>
            <a:off x="6672263" y="4151313"/>
            <a:ext cx="3438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fr-FR" altLang="fr-FR">
                <a:solidFill>
                  <a:schemeClr val="tx1"/>
                </a:solidFill>
                <a:latin typeface="Arial" panose="020B0604020202020204" pitchFamily="34" charset="0"/>
              </a:rPr>
              <a:t>Pour seulement 4,40% des activités économiques</a:t>
            </a:r>
          </a:p>
        </p:txBody>
      </p:sp>
      <p:sp>
        <p:nvSpPr>
          <p:cNvPr id="6" name="Flèche : droite 5"/>
          <p:cNvSpPr/>
          <p:nvPr/>
        </p:nvSpPr>
        <p:spPr>
          <a:xfrm>
            <a:off x="6154738" y="4217988"/>
            <a:ext cx="42862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13</a:t>
            </a:fld>
            <a:endParaRPr lang="fr-FR"/>
          </a:p>
        </p:txBody>
      </p:sp>
    </p:spTree>
    <p:extLst>
      <p:ext uri="{BB962C8B-B14F-4D97-AF65-F5344CB8AC3E}">
        <p14:creationId xmlns:p14="http://schemas.microsoft.com/office/powerpoint/2010/main" val="267935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p:cNvSpPr txBox="1">
            <a:spLocks/>
          </p:cNvSpPr>
          <p:nvPr/>
        </p:nvSpPr>
        <p:spPr bwMode="auto">
          <a:xfrm>
            <a:off x="655638" y="1366838"/>
            <a:ext cx="8596312" cy="727075"/>
          </a:xfrm>
          <a:prstGeom prst="rect">
            <a:avLst/>
          </a:prstGeom>
          <a:noFill/>
          <a:ln>
            <a:noFill/>
          </a:ln>
          <a:extLst/>
        </p:spPr>
        <p:txBody>
          <a:bodyPr>
            <a:normAutofit lnSpcReduction="10000"/>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fr-FR" sz="2000" b="1" dirty="0"/>
              <a:t>Ses activités économiques </a:t>
            </a:r>
          </a:p>
          <a:p>
            <a:pPr marL="0" indent="0">
              <a:buFont typeface="Wingdings 3" panose="05040102010807070707" pitchFamily="18" charset="2"/>
              <a:buNone/>
              <a:defRPr/>
            </a:pPr>
            <a:r>
              <a:rPr lang="fr-FR" sz="1600" b="1" dirty="0"/>
              <a:t>	</a:t>
            </a:r>
          </a:p>
          <a:p>
            <a:pPr marL="0" indent="0">
              <a:buFont typeface="Wingdings 3" panose="05040102010807070707" pitchFamily="18" charset="2"/>
              <a:buNone/>
              <a:defRPr/>
            </a:pPr>
            <a:endParaRPr lang="fr-FR" sz="1600" b="1" dirty="0"/>
          </a:p>
          <a:p>
            <a:pPr marL="0" indent="0">
              <a:buFont typeface="Wingdings 3" panose="05040102010807070707" pitchFamily="18" charset="2"/>
              <a:buNone/>
              <a:defRPr/>
            </a:pPr>
            <a:endParaRPr lang="fr-FR" sz="1600" b="1" dirty="0"/>
          </a:p>
        </p:txBody>
      </p:sp>
      <p:pic>
        <p:nvPicPr>
          <p:cNvPr id="18436" name="Image 7" descr="Carte des déplacements Domicile lieux de travai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4738" y="1147763"/>
            <a:ext cx="5980112"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au 6"/>
          <p:cNvGraphicFramePr>
            <a:graphicFrameLocks noGrp="1"/>
          </p:cNvGraphicFramePr>
          <p:nvPr/>
        </p:nvGraphicFramePr>
        <p:xfrm>
          <a:off x="134938" y="2589213"/>
          <a:ext cx="6096000" cy="1292225"/>
        </p:xfrm>
        <a:graphic>
          <a:graphicData uri="http://schemas.openxmlformats.org/drawingml/2006/table">
            <a:tbl>
              <a:tblPr firstRow="1" bandRow="1">
                <a:tableStyleId>{93296810-A885-4BE3-A3E7-6D5BEEA58F35}</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651986">
                <a:tc>
                  <a:txBody>
                    <a:bodyPr/>
                    <a:lstStyle/>
                    <a:p>
                      <a:pPr algn="ctr"/>
                      <a:r>
                        <a:rPr lang="fr-FR" sz="1800" dirty="0"/>
                        <a:t>Taux de chômage</a:t>
                      </a:r>
                    </a:p>
                  </a:txBody>
                  <a:tcPr marT="45695" marB="45695" anchor="ctr"/>
                </a:tc>
                <a:tc>
                  <a:txBody>
                    <a:bodyPr/>
                    <a:lstStyle/>
                    <a:p>
                      <a:pPr algn="ctr"/>
                      <a:r>
                        <a:rPr lang="fr-FR" sz="1800" dirty="0"/>
                        <a:t>Taux de pauvreté</a:t>
                      </a:r>
                    </a:p>
                  </a:txBody>
                  <a:tcPr marT="45695" marB="45695" anchor="ctr"/>
                </a:tc>
                <a:tc>
                  <a:txBody>
                    <a:bodyPr/>
                    <a:lstStyle/>
                    <a:p>
                      <a:pPr algn="ctr"/>
                      <a:r>
                        <a:rPr lang="fr-FR" sz="1800" dirty="0"/>
                        <a:t>Lieu de travail</a:t>
                      </a:r>
                    </a:p>
                  </a:txBody>
                  <a:tcPr marT="45695" marB="45695" anchor="ctr"/>
                </a:tc>
                <a:extLst>
                  <a:ext uri="{0D108BD9-81ED-4DB2-BD59-A6C34878D82A}">
                    <a16:rowId xmlns="" xmlns:a16="http://schemas.microsoft.com/office/drawing/2014/main" val="10000"/>
                  </a:ext>
                </a:extLst>
              </a:tr>
              <a:tr h="640239">
                <a:tc>
                  <a:txBody>
                    <a:bodyPr/>
                    <a:lstStyle/>
                    <a:p>
                      <a:pPr algn="ctr"/>
                      <a:r>
                        <a:rPr lang="fr-FR" sz="1800" dirty="0"/>
                        <a:t>10,1 %</a:t>
                      </a:r>
                    </a:p>
                    <a:p>
                      <a:pPr algn="ctr"/>
                      <a:r>
                        <a:rPr lang="fr-FR" sz="1800" dirty="0"/>
                        <a:t>(12,6 % Gironde) </a:t>
                      </a:r>
                    </a:p>
                  </a:txBody>
                  <a:tcPr marT="45695" marB="45695" anchor="ctr"/>
                </a:tc>
                <a:tc>
                  <a:txBody>
                    <a:bodyPr/>
                    <a:lstStyle/>
                    <a:p>
                      <a:pPr algn="ctr"/>
                      <a:r>
                        <a:rPr lang="fr-FR" sz="1800" dirty="0"/>
                        <a:t>8,7</a:t>
                      </a:r>
                      <a:r>
                        <a:rPr lang="fr-FR" sz="1800" baseline="0" dirty="0"/>
                        <a:t> %</a:t>
                      </a:r>
                    </a:p>
                    <a:p>
                      <a:pPr algn="ctr"/>
                      <a:r>
                        <a:rPr lang="fr-FR" sz="1800" baseline="0" dirty="0"/>
                        <a:t>(12,3 % Gironde)</a:t>
                      </a:r>
                      <a:endParaRPr lang="fr-FR" sz="1800" dirty="0"/>
                    </a:p>
                  </a:txBody>
                  <a:tcPr marT="45695" marB="45695" anchor="ctr"/>
                </a:tc>
                <a:tc>
                  <a:txBody>
                    <a:bodyPr/>
                    <a:lstStyle/>
                    <a:p>
                      <a:pPr algn="ctr"/>
                      <a:r>
                        <a:rPr lang="fr-FR" sz="1800" dirty="0"/>
                        <a:t>81,7 % hors de la</a:t>
                      </a:r>
                      <a:r>
                        <a:rPr lang="fr-FR" sz="1800" baseline="0" dirty="0"/>
                        <a:t> commune</a:t>
                      </a:r>
                      <a:endParaRPr lang="fr-FR" sz="1800" dirty="0"/>
                    </a:p>
                  </a:txBody>
                  <a:tcPr marT="45695" marB="45695" anchor="ctr"/>
                </a:tc>
                <a:extLst>
                  <a:ext uri="{0D108BD9-81ED-4DB2-BD59-A6C34878D82A}">
                    <a16:rowId xmlns="" xmlns:a16="http://schemas.microsoft.com/office/drawing/2014/main" val="10001"/>
                  </a:ext>
                </a:extLst>
              </a:tr>
            </a:tbl>
          </a:graphicData>
        </a:graphic>
      </p:graphicFrame>
      <p:sp>
        <p:nvSpPr>
          <p:cNvPr id="18451" name="ZoneTexte 1"/>
          <p:cNvSpPr txBox="1">
            <a:spLocks noChangeArrowheads="1"/>
          </p:cNvSpPr>
          <p:nvPr/>
        </p:nvSpPr>
        <p:spPr bwMode="auto">
          <a:xfrm>
            <a:off x="6154738" y="5653088"/>
            <a:ext cx="3208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fr-FR" altLang="fr-FR" sz="1200">
                <a:solidFill>
                  <a:schemeClr val="tx1"/>
                </a:solidFill>
                <a:latin typeface="Arial" panose="020B0604020202020204" pitchFamily="34" charset="0"/>
              </a:rPr>
              <a:t>Observatoire des territoires, données 2011</a:t>
            </a:r>
          </a:p>
        </p:txBody>
      </p:sp>
      <p:sp>
        <p:nvSpPr>
          <p:cNvPr id="2" name="ZoneTexte 1"/>
          <p:cNvSpPr txBox="1"/>
          <p:nvPr/>
        </p:nvSpPr>
        <p:spPr>
          <a:xfrm>
            <a:off x="981512" y="4395831"/>
            <a:ext cx="4429387" cy="923330"/>
          </a:xfrm>
          <a:prstGeom prst="rect">
            <a:avLst/>
          </a:prstGeom>
          <a:noFill/>
        </p:spPr>
        <p:txBody>
          <a:bodyPr wrap="square" rtlCol="0">
            <a:spAutoFit/>
          </a:bodyPr>
          <a:lstStyle/>
          <a:p>
            <a:r>
              <a:rPr lang="fr-FR" dirty="0"/>
              <a:t>En moyenne, 80% des déplacements se font au sein d’un bassin de vie dont 3% en transports en commun</a:t>
            </a:r>
          </a:p>
        </p:txBody>
      </p:sp>
      <p:sp>
        <p:nvSpPr>
          <p:cNvPr id="3" name="Espace réservé du numéro de diapositive 2"/>
          <p:cNvSpPr>
            <a:spLocks noGrp="1"/>
          </p:cNvSpPr>
          <p:nvPr>
            <p:ph type="sldNum" sz="quarter" idx="12"/>
          </p:nvPr>
        </p:nvSpPr>
        <p:spPr/>
        <p:txBody>
          <a:bodyPr/>
          <a:lstStyle/>
          <a:p>
            <a:fld id="{E859C58F-3F8F-4CB4-985F-6A085596BDDD}" type="slidenum">
              <a:rPr lang="fr-FR" smtClean="0"/>
              <a:t>14</a:t>
            </a:fld>
            <a:endParaRPr lang="fr-FR"/>
          </a:p>
        </p:txBody>
      </p:sp>
    </p:spTree>
    <p:extLst>
      <p:ext uri="{BB962C8B-B14F-4D97-AF65-F5344CB8AC3E}">
        <p14:creationId xmlns:p14="http://schemas.microsoft.com/office/powerpoint/2010/main" val="143816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677863" y="788988"/>
            <a:ext cx="8596312" cy="5060950"/>
          </a:xfrm>
        </p:spPr>
        <p:txBody>
          <a:bodyPr/>
          <a:lstStyle/>
          <a:p>
            <a:pPr eaLnBrk="1" hangingPunct="1"/>
            <a:r>
              <a:rPr lang="fr-FR" altLang="fr-FR" sz="2000" b="1" dirty="0">
                <a:solidFill>
                  <a:schemeClr val="tx1"/>
                </a:solidFill>
              </a:rPr>
              <a:t>Ses structures liées à l’enfance et à la jeunesse: </a:t>
            </a:r>
            <a:endParaRPr lang="fr-FR" altLang="fr-FR" sz="2000" dirty="0"/>
          </a:p>
        </p:txBody>
      </p:sp>
      <p:pic>
        <p:nvPicPr>
          <p:cNvPr id="20483"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me 4"/>
          <p:cNvGraphicFramePr/>
          <p:nvPr/>
        </p:nvGraphicFramePr>
        <p:xfrm>
          <a:off x="177438" y="1405614"/>
          <a:ext cx="10001035" cy="6071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Tableau 6"/>
          <p:cNvGraphicFramePr>
            <a:graphicFrameLocks noGrp="1"/>
          </p:cNvGraphicFramePr>
          <p:nvPr/>
        </p:nvGraphicFramePr>
        <p:xfrm>
          <a:off x="5016500" y="1841500"/>
          <a:ext cx="5972175" cy="3776677"/>
        </p:xfrm>
        <a:graphic>
          <a:graphicData uri="http://schemas.openxmlformats.org/drawingml/2006/table">
            <a:tbl>
              <a:tblPr firstRow="1" firstCol="1" bandRow="1">
                <a:tableStyleId>{10A1B5D5-9B99-4C35-A422-299274C87663}</a:tableStyleId>
              </a:tblPr>
              <a:tblGrid>
                <a:gridCol w="2577221">
                  <a:extLst>
                    <a:ext uri="{9D8B030D-6E8A-4147-A177-3AD203B41FA5}">
                      <a16:colId xmlns="" xmlns:a16="http://schemas.microsoft.com/office/drawing/2014/main" val="20000"/>
                    </a:ext>
                  </a:extLst>
                </a:gridCol>
                <a:gridCol w="1720787">
                  <a:extLst>
                    <a:ext uri="{9D8B030D-6E8A-4147-A177-3AD203B41FA5}">
                      <a16:colId xmlns="" xmlns:a16="http://schemas.microsoft.com/office/drawing/2014/main" val="20001"/>
                    </a:ext>
                  </a:extLst>
                </a:gridCol>
                <a:gridCol w="1674167">
                  <a:extLst>
                    <a:ext uri="{9D8B030D-6E8A-4147-A177-3AD203B41FA5}">
                      <a16:colId xmlns="" xmlns:a16="http://schemas.microsoft.com/office/drawing/2014/main" val="20002"/>
                    </a:ext>
                  </a:extLst>
                </a:gridCol>
              </a:tblGrid>
              <a:tr h="439909">
                <a:tc>
                  <a:txBody>
                    <a:bodyPr/>
                    <a:lstStyle/>
                    <a:p>
                      <a:pPr algn="ctr">
                        <a:spcAft>
                          <a:spcPts val="0"/>
                        </a:spcAft>
                      </a:pPr>
                      <a:r>
                        <a:rPr lang="fr-FR" sz="1400" dirty="0">
                          <a:effectLst/>
                        </a:rPr>
                        <a:t>Commune</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4" marR="68584" marT="0" marB="0" anchor="ctr"/>
                </a:tc>
                <a:tc>
                  <a:txBody>
                    <a:bodyPr/>
                    <a:lstStyle/>
                    <a:p>
                      <a:pPr algn="ctr">
                        <a:spcAft>
                          <a:spcPts val="0"/>
                        </a:spcAft>
                      </a:pPr>
                      <a:r>
                        <a:rPr lang="fr-FR" sz="1400" dirty="0">
                          <a:effectLst/>
                        </a:rPr>
                        <a:t>Etablissements scolaires</a:t>
                      </a:r>
                      <a:endParaRPr lang="fr-FR"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4" marR="68584" marT="0" marB="0" anchor="ctr"/>
                </a:tc>
                <a:tc>
                  <a:txBody>
                    <a:bodyPr/>
                    <a:lstStyle/>
                    <a:p>
                      <a:pPr algn="ctr">
                        <a:spcAft>
                          <a:spcPts val="0"/>
                        </a:spcAft>
                      </a:pPr>
                      <a:r>
                        <a:rPr lang="fr-FR" sz="1400" dirty="0">
                          <a:effectLst/>
                        </a:rPr>
                        <a:t>Capacité</a:t>
                      </a:r>
                      <a:r>
                        <a:rPr lang="fr-FR" sz="1400" baseline="0" dirty="0">
                          <a:effectLst/>
                        </a:rPr>
                        <a:t> d’accueil</a:t>
                      </a:r>
                      <a:endParaRPr lang="fr-FR"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4" marR="68584" marT="0" marB="0" anchor="ctr"/>
                </a:tc>
                <a:extLst>
                  <a:ext uri="{0D108BD9-81ED-4DB2-BD59-A6C34878D82A}">
                    <a16:rowId xmlns="" xmlns:a16="http://schemas.microsoft.com/office/drawing/2014/main" val="10000"/>
                  </a:ext>
                </a:extLst>
              </a:tr>
              <a:tr h="270632">
                <a:tc rowSpan="2">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Avensan</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Maternelle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140</a:t>
                      </a:r>
                    </a:p>
                  </a:txBody>
                  <a:tcPr marL="9151" marR="9151" marT="9148" marB="0" anchor="ctr">
                    <a:solidFill>
                      <a:schemeClr val="bg1"/>
                    </a:solidFill>
                  </a:tcPr>
                </a:tc>
                <a:extLst>
                  <a:ext uri="{0D108BD9-81ED-4DB2-BD59-A6C34878D82A}">
                    <a16:rowId xmlns="" xmlns:a16="http://schemas.microsoft.com/office/drawing/2014/main" val="10001"/>
                  </a:ext>
                </a:extLst>
              </a:tr>
              <a:tr h="222507">
                <a:tc vMerge="1">
                  <a:txBody>
                    <a:bodyPr/>
                    <a:lstStyle/>
                    <a:p>
                      <a:endParaRPr lang="fr-FR" b="0" dirty="0">
                        <a:solidFill>
                          <a:schemeClr val="tx1"/>
                        </a:solidFill>
                      </a:endParaRPr>
                    </a:p>
                  </a:txBody>
                  <a:tcP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Elémentaire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192</a:t>
                      </a:r>
                    </a:p>
                  </a:txBody>
                  <a:tcPr marL="9151" marR="9151" marT="9148" marB="0" anchor="ctr">
                    <a:solidFill>
                      <a:schemeClr val="bg1"/>
                    </a:solidFill>
                  </a:tcPr>
                </a:tc>
                <a:extLst>
                  <a:ext uri="{0D108BD9-81ED-4DB2-BD59-A6C34878D82A}">
                    <a16:rowId xmlns="" xmlns:a16="http://schemas.microsoft.com/office/drawing/2014/main" val="10002"/>
                  </a:ext>
                </a:extLst>
              </a:tr>
              <a:tr h="222507">
                <a:tc rowSpan="3">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Castelnau de Médoc</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Maternelle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224</a:t>
                      </a:r>
                    </a:p>
                  </a:txBody>
                  <a:tcPr marL="9151" marR="9151" marT="9148" marB="0" anchor="ctr">
                    <a:solidFill>
                      <a:schemeClr val="bg1"/>
                    </a:solidFill>
                  </a:tcPr>
                </a:tc>
                <a:extLst>
                  <a:ext uri="{0D108BD9-81ED-4DB2-BD59-A6C34878D82A}">
                    <a16:rowId xmlns="" xmlns:a16="http://schemas.microsoft.com/office/drawing/2014/main" val="10003"/>
                  </a:ext>
                </a:extLst>
              </a:tr>
              <a:tr h="222507">
                <a:tc vMerge="1">
                  <a:txBody>
                    <a:bodyPr/>
                    <a:lstStyle/>
                    <a:p>
                      <a:endParaRPr lang="fr-FR" b="0" dirty="0">
                        <a:solidFill>
                          <a:schemeClr val="tx1"/>
                        </a:solidFill>
                      </a:endParaRPr>
                    </a:p>
                  </a:txBody>
                  <a:tcP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Elémentaire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338</a:t>
                      </a:r>
                    </a:p>
                  </a:txBody>
                  <a:tcPr marL="9151" marR="9151" marT="9148" marB="0" anchor="ctr">
                    <a:solidFill>
                      <a:schemeClr val="bg1"/>
                    </a:solidFill>
                  </a:tcPr>
                </a:tc>
                <a:extLst>
                  <a:ext uri="{0D108BD9-81ED-4DB2-BD59-A6C34878D82A}">
                    <a16:rowId xmlns="" xmlns:a16="http://schemas.microsoft.com/office/drawing/2014/main" val="10004"/>
                  </a:ext>
                </a:extLst>
              </a:tr>
              <a:tr h="222507">
                <a:tc vMerge="1">
                  <a:txBody>
                    <a:bodyPr/>
                    <a:lstStyle/>
                    <a:p>
                      <a:endParaRPr lang="fr-FR" b="0" dirty="0">
                        <a:solidFill>
                          <a:schemeClr val="tx1"/>
                        </a:solidFill>
                      </a:endParaRPr>
                    </a:p>
                  </a:txBody>
                  <a:tcP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Collège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616</a:t>
                      </a:r>
                    </a:p>
                  </a:txBody>
                  <a:tcPr marL="9151" marR="9151" marT="9148" marB="0" anchor="ctr">
                    <a:solidFill>
                      <a:schemeClr val="bg1"/>
                    </a:solidFill>
                  </a:tcPr>
                </a:tc>
                <a:extLst>
                  <a:ext uri="{0D108BD9-81ED-4DB2-BD59-A6C34878D82A}">
                    <a16:rowId xmlns="" xmlns:a16="http://schemas.microsoft.com/office/drawing/2014/main" val="10005"/>
                  </a:ext>
                </a:extLst>
              </a:tr>
              <a:tr h="222507">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Listrac Médoc</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Primaire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332</a:t>
                      </a:r>
                    </a:p>
                  </a:txBody>
                  <a:tcPr marL="9151" marR="9151" marT="9148" marB="0" anchor="ctr">
                    <a:solidFill>
                      <a:schemeClr val="bg1"/>
                    </a:solidFill>
                  </a:tcPr>
                </a:tc>
                <a:extLst>
                  <a:ext uri="{0D108BD9-81ED-4DB2-BD59-A6C34878D82A}">
                    <a16:rowId xmlns="" xmlns:a16="http://schemas.microsoft.com/office/drawing/2014/main" val="10006"/>
                  </a:ext>
                </a:extLst>
              </a:tr>
              <a:tr h="222507">
                <a:tc rowSpan="2">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Moulis</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Elémentaire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136</a:t>
                      </a:r>
                    </a:p>
                  </a:txBody>
                  <a:tcPr marL="9151" marR="9151" marT="9148" marB="0" anchor="ctr">
                    <a:solidFill>
                      <a:schemeClr val="bg1"/>
                    </a:solidFill>
                  </a:tcPr>
                </a:tc>
                <a:extLst>
                  <a:ext uri="{0D108BD9-81ED-4DB2-BD59-A6C34878D82A}">
                    <a16:rowId xmlns="" xmlns:a16="http://schemas.microsoft.com/office/drawing/2014/main" val="10007"/>
                  </a:ext>
                </a:extLst>
              </a:tr>
              <a:tr h="222507">
                <a:tc vMerge="1">
                  <a:txBody>
                    <a:bodyPr/>
                    <a:lstStyle/>
                    <a:p>
                      <a:endParaRPr lang="fr-FR" b="0" dirty="0">
                        <a:solidFill>
                          <a:schemeClr val="tx1"/>
                        </a:solidFill>
                      </a:endParaRPr>
                    </a:p>
                  </a:txBody>
                  <a:tcP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Maternelle </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87</a:t>
                      </a:r>
                    </a:p>
                  </a:txBody>
                  <a:tcPr marL="9151" marR="9151" marT="9148" marB="0" anchor="ctr">
                    <a:solidFill>
                      <a:schemeClr val="bg1"/>
                    </a:solidFill>
                  </a:tcPr>
                </a:tc>
                <a:extLst>
                  <a:ext uri="{0D108BD9-81ED-4DB2-BD59-A6C34878D82A}">
                    <a16:rowId xmlns="" xmlns:a16="http://schemas.microsoft.com/office/drawing/2014/main" val="10008"/>
                  </a:ext>
                </a:extLst>
              </a:tr>
              <a:tr h="222507">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Le Porge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Primaire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312</a:t>
                      </a:r>
                    </a:p>
                  </a:txBody>
                  <a:tcPr marL="9151" marR="9151" marT="9148" marB="0" anchor="ctr">
                    <a:solidFill>
                      <a:schemeClr val="bg1"/>
                    </a:solidFill>
                  </a:tcPr>
                </a:tc>
                <a:extLst>
                  <a:ext uri="{0D108BD9-81ED-4DB2-BD59-A6C34878D82A}">
                    <a16:rowId xmlns="" xmlns:a16="http://schemas.microsoft.com/office/drawing/2014/main" val="10009"/>
                  </a:ext>
                </a:extLst>
              </a:tr>
              <a:tr h="222507">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Sainte Hélène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Primaire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417</a:t>
                      </a:r>
                    </a:p>
                  </a:txBody>
                  <a:tcPr marL="9151" marR="9151" marT="9148" marB="0" anchor="ctr">
                    <a:solidFill>
                      <a:schemeClr val="bg1"/>
                    </a:solidFill>
                  </a:tcPr>
                </a:tc>
                <a:extLst>
                  <a:ext uri="{0D108BD9-81ED-4DB2-BD59-A6C34878D82A}">
                    <a16:rowId xmlns="" xmlns:a16="http://schemas.microsoft.com/office/drawing/2014/main" val="10010"/>
                  </a:ext>
                </a:extLst>
              </a:tr>
              <a:tr h="222507">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Salaunes</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Primaire</a:t>
                      </a:r>
                    </a:p>
                  </a:txBody>
                  <a:tcPr marL="9151" marR="9151" marT="9148" marB="0" anchor="ctr">
                    <a:solidFill>
                      <a:schemeClr val="bg1"/>
                    </a:solidFill>
                  </a:tcP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101</a:t>
                      </a:r>
                    </a:p>
                  </a:txBody>
                  <a:tcPr marL="9151" marR="9151" marT="9148" marB="0" anchor="ctr">
                    <a:solidFill>
                      <a:schemeClr val="bg1"/>
                    </a:solidFill>
                  </a:tcPr>
                </a:tc>
                <a:extLst>
                  <a:ext uri="{0D108BD9-81ED-4DB2-BD59-A6C34878D82A}">
                    <a16:rowId xmlns="" xmlns:a16="http://schemas.microsoft.com/office/drawing/2014/main" val="10011"/>
                  </a:ext>
                </a:extLst>
              </a:tr>
              <a:tr h="222507">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Le Temple</a:t>
                      </a:r>
                    </a:p>
                  </a:txBody>
                  <a:tcPr marL="9151" marR="9151" marT="9148" marB="0" anchor="ct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Ecole Primaire</a:t>
                      </a:r>
                    </a:p>
                  </a:txBody>
                  <a:tcPr marL="9151" marR="9151" marT="9148" marB="0" anchor="ctr"/>
                </a:tc>
                <a:tc>
                  <a:txBody>
                    <a:bodyPr/>
                    <a:lstStyle/>
                    <a:p>
                      <a:pPr marL="0" algn="ctr" defTabSz="457200" rtl="0" eaLnBrk="1" fontAlgn="ctr" latinLnBrk="0" hangingPunct="1">
                        <a:spcAft>
                          <a:spcPts val="0"/>
                        </a:spcAft>
                      </a:pPr>
                      <a:r>
                        <a:rPr lang="fr-FR" sz="1400" b="0" kern="1200" dirty="0">
                          <a:solidFill>
                            <a:schemeClr val="tx1"/>
                          </a:solidFill>
                          <a:effectLst/>
                          <a:latin typeface="+mn-lt"/>
                          <a:ea typeface="+mn-ea"/>
                          <a:cs typeface="+mn-cs"/>
                        </a:rPr>
                        <a:t>114</a:t>
                      </a:r>
                    </a:p>
                  </a:txBody>
                  <a:tcPr marL="9151" marR="9151" marT="9148" marB="0" anchor="ctr"/>
                </a:tc>
                <a:extLst>
                  <a:ext uri="{0D108BD9-81ED-4DB2-BD59-A6C34878D82A}">
                    <a16:rowId xmlns="" xmlns:a16="http://schemas.microsoft.com/office/drawing/2014/main" val="10012"/>
                  </a:ext>
                </a:extLst>
              </a:tr>
              <a:tr h="618548">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kern="1200" dirty="0">
                          <a:solidFill>
                            <a:srgbClr val="0000FF"/>
                          </a:solidFill>
                          <a:effectLst/>
                          <a:latin typeface="+mn-lt"/>
                          <a:ea typeface="+mn-ea"/>
                          <a:cs typeface="+mn-cs"/>
                        </a:rPr>
                        <a:t>Total des effectifs potentiels </a:t>
                      </a:r>
                      <a:br>
                        <a:rPr lang="fr-FR" sz="1400" b="0" kern="1200" dirty="0">
                          <a:solidFill>
                            <a:srgbClr val="0000FF"/>
                          </a:solidFill>
                          <a:effectLst/>
                          <a:latin typeface="+mn-lt"/>
                          <a:ea typeface="+mn-ea"/>
                          <a:cs typeface="+mn-cs"/>
                        </a:rPr>
                      </a:br>
                      <a:r>
                        <a:rPr lang="fr-FR" sz="1400" b="0" kern="1200" dirty="0">
                          <a:solidFill>
                            <a:srgbClr val="0000FF"/>
                          </a:solidFill>
                          <a:effectLst/>
                          <a:latin typeface="+mn-lt"/>
                          <a:ea typeface="+mn-ea"/>
                          <a:cs typeface="+mn-cs"/>
                        </a:rPr>
                        <a:t>d'élèves de 2 à 15 ans</a:t>
                      </a:r>
                    </a:p>
                  </a:txBody>
                  <a:tcPr marL="9151" marR="9151" marT="9148" marB="0" anchor="ctr"/>
                </a:tc>
                <a:tc hMerge="1">
                  <a:txBody>
                    <a:bodyPr/>
                    <a:lstStyle/>
                    <a:p>
                      <a:pPr marL="0" algn="ctr" defTabSz="457200" rtl="0" eaLnBrk="1" fontAlgn="ctr" latinLnBrk="0" hangingPunct="1">
                        <a:spcAft>
                          <a:spcPts val="0"/>
                        </a:spcAft>
                      </a:pPr>
                      <a:endParaRPr lang="fr-FR" sz="2000" b="1" kern="1200" dirty="0">
                        <a:solidFill>
                          <a:schemeClr val="tx1"/>
                        </a:solidFill>
                        <a:effectLst/>
                        <a:latin typeface="+mn-lt"/>
                        <a:ea typeface="+mn-ea"/>
                        <a:cs typeface="+mn-cs"/>
                      </a:endParaRPr>
                    </a:p>
                  </a:txBody>
                  <a:tcPr marL="9150" marR="9150" marT="9150" marB="0" anchor="ctr"/>
                </a:tc>
                <a:tc>
                  <a:txBody>
                    <a:bodyPr/>
                    <a:lstStyle/>
                    <a:p>
                      <a:pPr marL="0" algn="ctr" defTabSz="457200" rtl="0" eaLnBrk="1" fontAlgn="ctr" latinLnBrk="0" hangingPunct="1">
                        <a:spcAft>
                          <a:spcPts val="0"/>
                        </a:spcAft>
                      </a:pPr>
                      <a:r>
                        <a:rPr lang="fr-FR" sz="1400" b="0" kern="1200" dirty="0">
                          <a:solidFill>
                            <a:srgbClr val="0000FF"/>
                          </a:solidFill>
                          <a:effectLst/>
                          <a:latin typeface="+mn-lt"/>
                          <a:ea typeface="+mn-ea"/>
                          <a:cs typeface="+mn-cs"/>
                        </a:rPr>
                        <a:t>3009</a:t>
                      </a:r>
                    </a:p>
                  </a:txBody>
                  <a:tcPr marL="9151" marR="9151" marT="9148" marB="0" anchor="ctr"/>
                </a:tc>
                <a:extLst>
                  <a:ext uri="{0D108BD9-81ED-4DB2-BD59-A6C34878D82A}">
                    <a16:rowId xmlns="" xmlns:a16="http://schemas.microsoft.com/office/drawing/2014/main" val="10013"/>
                  </a:ext>
                </a:extLst>
              </a:tr>
            </a:tbl>
          </a:graphicData>
        </a:graphic>
      </p:graphicFrame>
      <p:sp>
        <p:nvSpPr>
          <p:cNvPr id="20540" name="ZoneTexte 3"/>
          <p:cNvSpPr txBox="1">
            <a:spLocks noChangeArrowheads="1"/>
          </p:cNvSpPr>
          <p:nvPr/>
        </p:nvSpPr>
        <p:spPr bwMode="auto">
          <a:xfrm>
            <a:off x="5133975" y="5767388"/>
            <a:ext cx="5548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fr-FR" altLang="fr-FR" sz="1200">
                <a:solidFill>
                  <a:schemeClr val="tx1"/>
                </a:solidFill>
                <a:latin typeface="Arial" panose="020B0604020202020204" pitchFamily="34" charset="0"/>
              </a:rPr>
              <a:t>Académie de Bordeaux, 2015</a:t>
            </a: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15</a:t>
            </a:fld>
            <a:endParaRPr lang="fr-FR"/>
          </a:p>
        </p:txBody>
      </p:sp>
    </p:spTree>
    <p:extLst>
      <p:ext uri="{BB962C8B-B14F-4D97-AF65-F5344CB8AC3E}">
        <p14:creationId xmlns:p14="http://schemas.microsoft.com/office/powerpoint/2010/main" val="3794741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090568"/>
            <a:ext cx="8596668" cy="839831"/>
          </a:xfrm>
        </p:spPr>
        <p:txBody>
          <a:bodyPr>
            <a:normAutofit fontScale="90000"/>
          </a:bodyPr>
          <a:lstStyle/>
          <a:p>
            <a:pPr marL="342900" lvl="0" indent="-342900">
              <a:spcBef>
                <a:spcPts val="1000"/>
              </a:spcBef>
            </a:pPr>
            <a:r>
              <a:rPr lang="fr-FR" altLang="fr-FR" sz="2000" dirty="0">
                <a:solidFill>
                  <a:prstClr val="black">
                    <a:lumMod val="75000"/>
                    <a:lumOff val="25000"/>
                  </a:prstClr>
                </a:solidFill>
                <a:ea typeface="+mn-ea"/>
                <a:cs typeface="+mn-cs"/>
              </a:rPr>
              <a:t/>
            </a:r>
            <a:br>
              <a:rPr lang="fr-FR" altLang="fr-FR" sz="2000" dirty="0">
                <a:solidFill>
                  <a:prstClr val="black">
                    <a:lumMod val="75000"/>
                    <a:lumOff val="25000"/>
                  </a:prstClr>
                </a:solidFill>
                <a:ea typeface="+mn-ea"/>
                <a:cs typeface="+mn-cs"/>
              </a:rPr>
            </a:br>
            <a:endParaRPr lang="fr-FR" dirty="0"/>
          </a:p>
        </p:txBody>
      </p:sp>
      <p:sp>
        <p:nvSpPr>
          <p:cNvPr id="3" name="Espace réservé du contenu 2"/>
          <p:cNvSpPr>
            <a:spLocks noGrp="1"/>
          </p:cNvSpPr>
          <p:nvPr>
            <p:ph idx="1"/>
          </p:nvPr>
        </p:nvSpPr>
        <p:spPr>
          <a:xfrm>
            <a:off x="677334" y="1157681"/>
            <a:ext cx="8596668" cy="4883681"/>
          </a:xfrm>
        </p:spPr>
        <p:txBody>
          <a:bodyPr/>
          <a:lstStyle/>
          <a:p>
            <a:r>
              <a:rPr lang="fr-FR" dirty="0"/>
              <a:t> </a:t>
            </a:r>
            <a:r>
              <a:rPr lang="fr-FR" altLang="fr-FR" b="1" dirty="0">
                <a:solidFill>
                  <a:prstClr val="black"/>
                </a:solidFill>
              </a:rPr>
              <a:t>Son Réseau de Lecture publique</a:t>
            </a:r>
          </a:p>
          <a:p>
            <a:pPr lvl="1">
              <a:buFont typeface="Wingdings" panose="05000000000000000000" pitchFamily="2" charset="2"/>
              <a:buChar char="v"/>
            </a:pPr>
            <a:r>
              <a:rPr lang="fr-FR" dirty="0"/>
              <a:t>six bibliothèques</a:t>
            </a:r>
          </a:p>
          <a:p>
            <a:pPr lvl="1">
              <a:buFont typeface="Wingdings" panose="05000000000000000000" pitchFamily="2" charset="2"/>
              <a:buChar char="v"/>
            </a:pPr>
            <a:r>
              <a:rPr lang="fr-FR" dirty="0"/>
              <a:t>une médiathèque</a:t>
            </a:r>
          </a:p>
          <a:p>
            <a:pPr lvl="1">
              <a:buFont typeface="Wingdings" panose="05000000000000000000" pitchFamily="2" charset="2"/>
              <a:buChar char="v"/>
            </a:pPr>
            <a:r>
              <a:rPr lang="fr-FR" dirty="0"/>
              <a:t>trois dépôts</a:t>
            </a:r>
          </a:p>
          <a:p>
            <a:pPr lvl="1">
              <a:buFont typeface="Wingdings" panose="05000000000000000000" pitchFamily="2" charset="2"/>
              <a:buChar char="v"/>
            </a:pPr>
            <a:r>
              <a:rPr lang="fr-FR" dirty="0"/>
              <a:t>Des animations tout au long de l’année </a:t>
            </a:r>
          </a:p>
        </p:txBody>
      </p:sp>
      <p:pic>
        <p:nvPicPr>
          <p:cNvPr id="4"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p:nvPr/>
        </p:nvPicPr>
        <p:blipFill rotWithShape="1">
          <a:blip r:embed="rId4"/>
          <a:srcRect l="24140" t="49677" r="38184" b="41505"/>
          <a:stretch/>
        </p:blipFill>
        <p:spPr bwMode="auto">
          <a:xfrm>
            <a:off x="677334" y="5391308"/>
            <a:ext cx="7763634" cy="1300108"/>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5" cstate="print">
            <a:extLst>
              <a:ext uri="{28A0092B-C50C-407E-A947-70E740481C1C}">
                <a14:useLocalDpi xmlns:a14="http://schemas.microsoft.com/office/drawing/2010/main" val="0"/>
              </a:ext>
            </a:extLst>
          </a:blip>
          <a:srcRect l="36081" t="12442" r="35148" b="15668"/>
          <a:stretch/>
        </p:blipFill>
        <p:spPr bwMode="auto">
          <a:xfrm>
            <a:off x="5628808" y="703263"/>
            <a:ext cx="3019892" cy="4320086"/>
          </a:xfrm>
          <a:prstGeom prst="rect">
            <a:avLst/>
          </a:prstGeom>
          <a:ln>
            <a:noFill/>
          </a:ln>
          <a:extLst>
            <a:ext uri="{53640926-AAD7-44D8-BBD7-CCE9431645EC}">
              <a14:shadowObscured xmlns:a14="http://schemas.microsoft.com/office/drawing/2010/main"/>
            </a:ext>
          </a:extLst>
        </p:spPr>
      </p:pic>
      <p:sp>
        <p:nvSpPr>
          <p:cNvPr id="7" name="Espace réservé du numéro de diapositive 6"/>
          <p:cNvSpPr>
            <a:spLocks noGrp="1"/>
          </p:cNvSpPr>
          <p:nvPr>
            <p:ph type="sldNum" sz="quarter" idx="12"/>
          </p:nvPr>
        </p:nvSpPr>
        <p:spPr/>
        <p:txBody>
          <a:bodyPr/>
          <a:lstStyle/>
          <a:p>
            <a:fld id="{E859C58F-3F8F-4CB4-985F-6A085596BDDD}" type="slidenum">
              <a:rPr lang="fr-FR" smtClean="0"/>
              <a:t>16</a:t>
            </a:fld>
            <a:endParaRPr lang="fr-FR"/>
          </a:p>
        </p:txBody>
      </p:sp>
    </p:spTree>
    <p:extLst>
      <p:ext uri="{BB962C8B-B14F-4D97-AF65-F5344CB8AC3E}">
        <p14:creationId xmlns:p14="http://schemas.microsoft.com/office/powerpoint/2010/main" val="286136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660633" y="736134"/>
            <a:ext cx="8596313" cy="581025"/>
          </a:xfrm>
        </p:spPr>
        <p:txBody>
          <a:bodyPr/>
          <a:lstStyle/>
          <a:p>
            <a:pPr algn="ctr" eaLnBrk="1" hangingPunct="1"/>
            <a:r>
              <a:rPr lang="fr-FR" altLang="fr-FR" sz="2800" dirty="0"/>
              <a:t>Principaux Atouts et Freins – Volet 1</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56523199"/>
              </p:ext>
            </p:extLst>
          </p:nvPr>
        </p:nvGraphicFramePr>
        <p:xfrm>
          <a:off x="782376" y="2093971"/>
          <a:ext cx="8489512" cy="3014852"/>
        </p:xfrm>
        <a:graphic>
          <a:graphicData uri="http://schemas.openxmlformats.org/drawingml/2006/table">
            <a:tbl>
              <a:tblPr firstRow="1" firstCol="1" bandRow="1">
                <a:tableStyleId>{1FECB4D8-DB02-4DC6-A0A2-4F2EBAE1DC90}</a:tableStyleId>
              </a:tblPr>
              <a:tblGrid>
                <a:gridCol w="4245746">
                  <a:extLst>
                    <a:ext uri="{9D8B030D-6E8A-4147-A177-3AD203B41FA5}">
                      <a16:colId xmlns="" xmlns:a16="http://schemas.microsoft.com/office/drawing/2014/main" val="20001"/>
                    </a:ext>
                  </a:extLst>
                </a:gridCol>
                <a:gridCol w="4243766">
                  <a:extLst>
                    <a:ext uri="{9D8B030D-6E8A-4147-A177-3AD203B41FA5}">
                      <a16:colId xmlns="" xmlns:a16="http://schemas.microsoft.com/office/drawing/2014/main" val="20002"/>
                    </a:ext>
                  </a:extLst>
                </a:gridCol>
              </a:tblGrid>
              <a:tr h="241172">
                <a:tc>
                  <a:txBody>
                    <a:bodyPr/>
                    <a:lstStyle/>
                    <a:p>
                      <a:pPr algn="ctr">
                        <a:spcAft>
                          <a:spcPts val="0"/>
                        </a:spcAft>
                      </a:pPr>
                      <a:r>
                        <a:rPr lang="fr-FR" sz="1400" dirty="0">
                          <a:effectLst/>
                        </a:rPr>
                        <a:t>Atouts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49061" marR="49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Freins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49061" marR="49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932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effectLst/>
                        </a:rPr>
                        <a:t>76% des ménages sont constitués de couples, dont 40% sont des couples avec enfant(s)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p>
                      <a:pPr algn="l">
                        <a:spcAft>
                          <a:spcPts val="0"/>
                        </a:spcAft>
                      </a:pP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49061" marR="49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fr-FR" sz="1400" b="1" dirty="0">
                          <a:effectLst/>
                        </a:rPr>
                        <a:t>Forte augmentation de la population</a:t>
                      </a:r>
                      <a:r>
                        <a:rPr lang="fr-FR" sz="1400" b="1" baseline="0" dirty="0">
                          <a:effectLst/>
                        </a:rPr>
                        <a:t> sur le territoire </a:t>
                      </a:r>
                      <a:r>
                        <a:rPr lang="fr-FR" sz="1400" b="1" dirty="0">
                          <a:effectLst/>
                        </a:rPr>
                        <a:t>nécessitant des sensibilisations, communication à la prévention</a:t>
                      </a:r>
                    </a:p>
                  </a:txBody>
                  <a:tcPr marL="49061" marR="49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932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effectLst/>
                        </a:rPr>
                        <a:t>Population active diplômée; presque 82 % des actifs travaillent en dehors de leur commune dont la plupart sur Bordeaux Métropole</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p>
                      <a:pPr algn="ctr">
                        <a:spcAft>
                          <a:spcPts val="0"/>
                        </a:spcAft>
                      </a:pP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49061" marR="49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dirty="0">
                          <a:effectLst/>
                        </a:rPr>
                        <a:t>Population active en déplacement pendulaire ne disposant pas forcement de temps</a:t>
                      </a:r>
                      <a:br>
                        <a:rPr lang="fr-FR" sz="1400" b="1" dirty="0">
                          <a:effectLst/>
                        </a:rPr>
                      </a:br>
                      <a:r>
                        <a:rPr lang="fr-FR" sz="1400" b="1" dirty="0">
                          <a:effectLst/>
                        </a:rPr>
                        <a:t>Personnes âgées peu</a:t>
                      </a:r>
                      <a:r>
                        <a:rPr lang="fr-FR" sz="1400" b="1" baseline="0" dirty="0">
                          <a:effectLst/>
                        </a:rPr>
                        <a:t> nombreuses disposant de</a:t>
                      </a:r>
                      <a:r>
                        <a:rPr lang="fr-FR" sz="1400" b="1" dirty="0">
                          <a:effectLst/>
                        </a:rPr>
                        <a:t> temps</a:t>
                      </a:r>
                    </a:p>
                  </a:txBody>
                  <a:tcPr marL="49061" marR="49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45578">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effectLst/>
                        </a:rPr>
                        <a:t>Le Porge</a:t>
                      </a:r>
                      <a:r>
                        <a:rPr lang="fr-FR" sz="1400" baseline="0" dirty="0">
                          <a:effectLst/>
                        </a:rPr>
                        <a:t> et son « tourisme vert »; Plage du Gressier et site de </a:t>
                      </a:r>
                      <a:r>
                        <a:rPr lang="fr-FR" sz="1400" dirty="0">
                          <a:effectLst/>
                        </a:rPr>
                        <a:t>La Jenny : 4354 personnes qui peuvent être sensibilisées dès leur accueil.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effectLst/>
                        </a:rPr>
                        <a:t>Mais impact particulier nécessitant une sensibilisation particulière de la population touristique: Le Porge : 50 % des maisons secondaires + Plage du Gressier (La Jenny, Restaurants), 5 campings</a:t>
                      </a:r>
                    </a:p>
                  </a:txBody>
                  <a:tcPr marL="49061" marR="49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fr-FR"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49061" marR="49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95474">
                <a:tc gridSpan="2">
                  <a:txBody>
                    <a:bodyPr/>
                    <a:lstStyle/>
                    <a:p>
                      <a:pPr algn="ctr">
                        <a:spcAft>
                          <a:spcPts val="0"/>
                        </a:spcAft>
                      </a:pPr>
                      <a:r>
                        <a:rPr lang="fr-FR" sz="1400" dirty="0">
                          <a:effectLst/>
                        </a:rPr>
                        <a:t>Habitat essentiellement pavillonnaire et dispersé</a:t>
                      </a:r>
                      <a:r>
                        <a:rPr lang="fr-FR" sz="1400" baseline="0" dirty="0">
                          <a:effectLst/>
                        </a:rPr>
                        <a:t> </a:t>
                      </a:r>
                      <a:r>
                        <a:rPr lang="fr-FR" sz="1400" dirty="0">
                          <a:effectLst/>
                        </a:rPr>
                        <a:t>avec la possibilité de composter </a:t>
                      </a:r>
                    </a:p>
                    <a:p>
                      <a:pPr algn="ctr">
                        <a:spcAft>
                          <a:spcPts val="0"/>
                        </a:spcAft>
                      </a:pPr>
                      <a:r>
                        <a:rPr lang="fr-FR" sz="1400" dirty="0">
                          <a:effectLst/>
                        </a:rPr>
                        <a:t>mais production importante de déchets verts et de</a:t>
                      </a:r>
                      <a:r>
                        <a:rPr lang="fr-FR" sz="1400" baseline="0" dirty="0">
                          <a:effectLst/>
                        </a:rPr>
                        <a:t> gravats </a:t>
                      </a:r>
                    </a:p>
                  </a:txBody>
                  <a:tcPr marL="49061" marR="49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fr-FR" sz="1100" dirty="0">
                        <a:effectLst/>
                        <a:latin typeface="Cambria" panose="02040503050406030204" pitchFamily="18" charset="0"/>
                        <a:ea typeface="Calibri" panose="020F0502020204030204" pitchFamily="34" charset="0"/>
                        <a:cs typeface="Times New Roman" panose="02020603050405020304" pitchFamily="18" charset="0"/>
                      </a:endParaRPr>
                    </a:p>
                  </a:txBody>
                  <a:tcPr marL="49061" marR="49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pic>
        <p:nvPicPr>
          <p:cNvPr id="21563"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17</a:t>
            </a:fld>
            <a:endParaRPr lang="fr-FR"/>
          </a:p>
        </p:txBody>
      </p:sp>
    </p:spTree>
    <p:extLst>
      <p:ext uri="{BB962C8B-B14F-4D97-AF65-F5344CB8AC3E}">
        <p14:creationId xmlns:p14="http://schemas.microsoft.com/office/powerpoint/2010/main" val="396794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307975" y="785813"/>
            <a:ext cx="9436100" cy="1320800"/>
          </a:xfrm>
        </p:spPr>
        <p:txBody>
          <a:bodyPr/>
          <a:lstStyle/>
          <a:p>
            <a:pPr algn="ctr" eaLnBrk="1" hangingPunct="1"/>
            <a:r>
              <a:rPr lang="fr-FR" altLang="fr-FR" sz="2400"/>
              <a:t>Volet 2 : Diagnostic déchets</a:t>
            </a:r>
            <a:r>
              <a:rPr lang="fr-FR" altLang="fr-FR" sz="2800"/>
              <a:t/>
            </a:r>
            <a:br>
              <a:rPr lang="fr-FR" altLang="fr-FR" sz="2800"/>
            </a:br>
            <a:endParaRPr lang="fr-FR" altLang="fr-FR" sz="2800"/>
          </a:p>
        </p:txBody>
      </p:sp>
      <p:sp>
        <p:nvSpPr>
          <p:cNvPr id="3" name="Espace réservé du contenu 2"/>
          <p:cNvSpPr>
            <a:spLocks noGrp="1"/>
          </p:cNvSpPr>
          <p:nvPr>
            <p:ph idx="1"/>
          </p:nvPr>
        </p:nvSpPr>
        <p:spPr>
          <a:xfrm>
            <a:off x="339346" y="1892344"/>
            <a:ext cx="8596313" cy="4130675"/>
          </a:xfrm>
        </p:spPr>
        <p:txBody>
          <a:bodyPr rtlCol="0">
            <a:normAutofit/>
          </a:bodyPr>
          <a:lstStyle/>
          <a:p>
            <a:pPr eaLnBrk="1" fontAlgn="auto" hangingPunct="1">
              <a:spcBef>
                <a:spcPts val="0"/>
              </a:spcBef>
              <a:spcAft>
                <a:spcPts val="0"/>
              </a:spcAft>
              <a:buFont typeface="Wingdings 3" charset="2"/>
              <a:buChar char=""/>
              <a:defRPr/>
            </a:pPr>
            <a:r>
              <a:rPr lang="fr-FR" b="1" dirty="0">
                <a:solidFill>
                  <a:schemeClr val="tx1">
                    <a:lumMod val="75000"/>
                    <a:lumOff val="25000"/>
                  </a:schemeClr>
                </a:solidFill>
              </a:rPr>
              <a:t>Rappel de l’organisation de la collecte et du </a:t>
            </a:r>
          </a:p>
          <a:p>
            <a:pPr marL="0" indent="0" eaLnBrk="1" fontAlgn="auto" hangingPunct="1">
              <a:spcBef>
                <a:spcPts val="0"/>
              </a:spcBef>
              <a:spcAft>
                <a:spcPts val="0"/>
              </a:spcAft>
              <a:buFont typeface="Wingdings 3" charset="2"/>
              <a:buNone/>
              <a:defRPr/>
            </a:pPr>
            <a:r>
              <a:rPr lang="fr-FR" b="1" dirty="0">
                <a:solidFill>
                  <a:schemeClr val="tx1">
                    <a:lumMod val="75000"/>
                    <a:lumOff val="25000"/>
                  </a:schemeClr>
                </a:solidFill>
              </a:rPr>
              <a:t>traitement des déchets ménagers et assimilés (DMA): </a:t>
            </a:r>
          </a:p>
          <a:p>
            <a:pPr marL="0" indent="0" eaLnBrk="1" fontAlgn="auto" hangingPunct="1">
              <a:spcAft>
                <a:spcPts val="0"/>
              </a:spcAft>
              <a:buFont typeface="Wingdings 3" charset="2"/>
              <a:buNone/>
              <a:defRPr/>
            </a:pPr>
            <a:r>
              <a:rPr lang="fr-FR" sz="2000" dirty="0">
                <a:solidFill>
                  <a:schemeClr val="tx1">
                    <a:lumMod val="75000"/>
                    <a:lumOff val="25000"/>
                  </a:schemeClr>
                </a:solidFill>
              </a:rPr>
              <a:t>	</a:t>
            </a:r>
          </a:p>
          <a:p>
            <a:pPr eaLnBrk="1" fontAlgn="auto" hangingPunct="1">
              <a:spcAft>
                <a:spcPts val="0"/>
              </a:spcAft>
              <a:buFont typeface="Wingdings 3" charset="2"/>
              <a:buChar char=""/>
              <a:defRPr/>
            </a:pPr>
            <a:endParaRPr lang="fr-FR" sz="2000" b="1" dirty="0">
              <a:solidFill>
                <a:schemeClr val="tx1">
                  <a:lumMod val="75000"/>
                  <a:lumOff val="25000"/>
                </a:schemeClr>
              </a:solidFill>
            </a:endParaRPr>
          </a:p>
        </p:txBody>
      </p:sp>
      <p:pic>
        <p:nvPicPr>
          <p:cNvPr id="22532"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Espace réservé du texte 2"/>
          <p:cNvSpPr txBox="1">
            <a:spLocks/>
          </p:cNvSpPr>
          <p:nvPr/>
        </p:nvSpPr>
        <p:spPr bwMode="auto">
          <a:xfrm>
            <a:off x="-584475" y="2854121"/>
            <a:ext cx="7315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buFont typeface="Wingdings 3" panose="05040102010807070707" pitchFamily="18" charset="2"/>
              <a:buNone/>
            </a:pPr>
            <a:r>
              <a:rPr lang="fr-FR" altLang="fr-FR" sz="1300" b="1" dirty="0">
                <a:sym typeface="Wingdings" panose="05000000000000000000" pitchFamily="2" charset="2"/>
              </a:rPr>
              <a:t>		</a:t>
            </a:r>
            <a:r>
              <a:rPr lang="fr-FR" altLang="fr-FR" sz="1600" b="1" dirty="0">
                <a:sym typeface="Wingdings" panose="05000000000000000000" pitchFamily="2" charset="2"/>
              </a:rPr>
              <a:t> Service de collecte : en porte-à-porte (PAP) et en Points 				d’Apport Volontaire (PAV)</a:t>
            </a:r>
            <a:endParaRPr lang="fr-FR" altLang="fr-FR" sz="1300" b="1" dirty="0"/>
          </a:p>
        </p:txBody>
      </p:sp>
      <p:sp>
        <p:nvSpPr>
          <p:cNvPr id="22534" name="Espace réservé du texte 4"/>
          <p:cNvSpPr txBox="1">
            <a:spLocks/>
          </p:cNvSpPr>
          <p:nvPr/>
        </p:nvSpPr>
        <p:spPr bwMode="auto">
          <a:xfrm>
            <a:off x="0" y="4665925"/>
            <a:ext cx="78597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buFont typeface="Wingdings 3" panose="05040102010807070707" pitchFamily="18" charset="2"/>
              <a:buNone/>
            </a:pPr>
            <a:r>
              <a:rPr lang="fr-FR" altLang="fr-FR" sz="1600" b="1" dirty="0">
                <a:sym typeface="Wingdings" panose="05000000000000000000" pitchFamily="2" charset="2"/>
              </a:rPr>
              <a:t>	 </a:t>
            </a:r>
            <a:r>
              <a:rPr lang="fr-FR" altLang="fr-FR" sz="1600" b="1" dirty="0"/>
              <a:t>2 déchèteries sur le territoire : Le Porge et Castelnau-de-Médoc </a:t>
            </a:r>
          </a:p>
        </p:txBody>
      </p:sp>
      <p:sp>
        <p:nvSpPr>
          <p:cNvPr id="22565" name="Espace réservé du texte 2"/>
          <p:cNvSpPr txBox="1">
            <a:spLocks/>
          </p:cNvSpPr>
          <p:nvPr/>
        </p:nvSpPr>
        <p:spPr bwMode="auto">
          <a:xfrm>
            <a:off x="-595619" y="3654469"/>
            <a:ext cx="10494628" cy="7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buFont typeface="Wingdings 3" panose="05040102010807070707" pitchFamily="18" charset="2"/>
              <a:buNone/>
            </a:pPr>
            <a:r>
              <a:rPr lang="fr-FR" altLang="fr-FR" sz="1600" b="1" dirty="0">
                <a:sym typeface="Wingdings" panose="05000000000000000000" pitchFamily="2" charset="2"/>
              </a:rPr>
              <a:t>		 Castelnau-de-Médoc : projet Journaux Revues Magazines (JRM) 										en bornes d’apport volontaire et Emballages (EMB)  dans les bacs</a:t>
            </a:r>
            <a:endParaRPr lang="fr-FR" altLang="fr-FR" sz="1600" b="1" dirty="0"/>
          </a:p>
        </p:txBody>
      </p:sp>
      <p:graphicFrame>
        <p:nvGraphicFramePr>
          <p:cNvPr id="9" name="Tableau 8"/>
          <p:cNvGraphicFramePr>
            <a:graphicFrameLocks noGrp="1"/>
          </p:cNvGraphicFramePr>
          <p:nvPr>
            <p:extLst>
              <p:ext uri="{D42A27DB-BD31-4B8C-83A1-F6EECF244321}">
                <p14:modId xmlns:p14="http://schemas.microsoft.com/office/powerpoint/2010/main" val="2277043719"/>
              </p:ext>
            </p:extLst>
          </p:nvPr>
        </p:nvGraphicFramePr>
        <p:xfrm>
          <a:off x="7505700" y="1849438"/>
          <a:ext cx="4129830" cy="2795780"/>
        </p:xfrm>
        <a:graphic>
          <a:graphicData uri="http://schemas.openxmlformats.org/drawingml/2006/table">
            <a:tbl>
              <a:tblPr firstRow="1" bandRow="1">
                <a:tableStyleId>{5C22544A-7EE6-4342-B048-85BDC9FD1C3A}</a:tableStyleId>
              </a:tblPr>
              <a:tblGrid>
                <a:gridCol w="2359753">
                  <a:extLst>
                    <a:ext uri="{9D8B030D-6E8A-4147-A177-3AD203B41FA5}">
                      <a16:colId xmlns="" xmlns:a16="http://schemas.microsoft.com/office/drawing/2014/main" val="20000"/>
                    </a:ext>
                  </a:extLst>
                </a:gridCol>
                <a:gridCol w="1770077">
                  <a:extLst>
                    <a:ext uri="{9D8B030D-6E8A-4147-A177-3AD203B41FA5}">
                      <a16:colId xmlns="" xmlns:a16="http://schemas.microsoft.com/office/drawing/2014/main" val="20001"/>
                    </a:ext>
                  </a:extLst>
                </a:gridCol>
              </a:tblGrid>
              <a:tr h="579232">
                <a:tc>
                  <a:txBody>
                    <a:bodyPr/>
                    <a:lstStyle/>
                    <a:p>
                      <a:pPr algn="ctr"/>
                      <a:r>
                        <a:rPr lang="fr-FR" sz="1600" dirty="0"/>
                        <a:t>Flux</a:t>
                      </a:r>
                    </a:p>
                  </a:txBody>
                  <a:tcPr marL="91436" marR="91436" marT="45713" marB="45713" anchor="ctr"/>
                </a:tc>
                <a:tc>
                  <a:txBody>
                    <a:bodyPr/>
                    <a:lstStyle/>
                    <a:p>
                      <a:pPr algn="ctr"/>
                      <a:r>
                        <a:rPr lang="fr-FR" sz="1600" dirty="0"/>
                        <a:t>Collecte</a:t>
                      </a:r>
                    </a:p>
                  </a:txBody>
                  <a:tcPr marL="91436" marR="91436" marT="45713" marB="45713" anchor="ctr"/>
                </a:tc>
                <a:extLst>
                  <a:ext uri="{0D108BD9-81ED-4DB2-BD59-A6C34878D82A}">
                    <a16:rowId xmlns="" xmlns:a16="http://schemas.microsoft.com/office/drawing/2014/main" val="10000"/>
                  </a:ext>
                </a:extLst>
              </a:tr>
              <a:tr h="335328">
                <a:tc>
                  <a:txBody>
                    <a:bodyPr/>
                    <a:lstStyle/>
                    <a:p>
                      <a:pPr algn="ctr"/>
                      <a:r>
                        <a:rPr lang="fr-FR" sz="1600" dirty="0"/>
                        <a:t>Ordures Ménagères Résiduelles (OMR)</a:t>
                      </a:r>
                    </a:p>
                  </a:txBody>
                  <a:tcPr marL="91436" marR="91436" marT="45713" marB="45713"/>
                </a:tc>
                <a:tc>
                  <a:txBody>
                    <a:bodyPr/>
                    <a:lstStyle/>
                    <a:p>
                      <a:pPr algn="ctr"/>
                      <a:r>
                        <a:rPr lang="fr-FR" sz="1600" dirty="0"/>
                        <a:t>PAP</a:t>
                      </a:r>
                    </a:p>
                  </a:txBody>
                  <a:tcPr marL="91436" marR="91436" marT="45713" marB="45713"/>
                </a:tc>
                <a:extLst>
                  <a:ext uri="{0D108BD9-81ED-4DB2-BD59-A6C34878D82A}">
                    <a16:rowId xmlns="" xmlns:a16="http://schemas.microsoft.com/office/drawing/2014/main" val="10001"/>
                  </a:ext>
                </a:extLst>
              </a:tr>
              <a:tr h="335328">
                <a:tc>
                  <a:txBody>
                    <a:bodyPr/>
                    <a:lstStyle/>
                    <a:p>
                      <a:pPr algn="ctr"/>
                      <a:r>
                        <a:rPr lang="fr-FR" sz="1600" dirty="0"/>
                        <a:t>Journaux Revues Magazines (JRM)</a:t>
                      </a:r>
                    </a:p>
                  </a:txBody>
                  <a:tcPr marL="91436" marR="91436" marT="45713" marB="45713"/>
                </a:tc>
                <a:tc>
                  <a:txBody>
                    <a:bodyPr/>
                    <a:lstStyle/>
                    <a:p>
                      <a:pPr algn="ctr"/>
                      <a:r>
                        <a:rPr lang="fr-FR" sz="1600" dirty="0"/>
                        <a:t>PAP</a:t>
                      </a:r>
                    </a:p>
                  </a:txBody>
                  <a:tcPr marL="91436" marR="91436" marT="45713" marB="45713"/>
                </a:tc>
                <a:extLst>
                  <a:ext uri="{0D108BD9-81ED-4DB2-BD59-A6C34878D82A}">
                    <a16:rowId xmlns="" xmlns:a16="http://schemas.microsoft.com/office/drawing/2014/main" val="10002"/>
                  </a:ext>
                </a:extLst>
              </a:tr>
              <a:tr h="387680">
                <a:tc>
                  <a:txBody>
                    <a:bodyPr/>
                    <a:lstStyle/>
                    <a:p>
                      <a:pPr algn="ctr"/>
                      <a:r>
                        <a:rPr lang="fr-FR" sz="1600" dirty="0"/>
                        <a:t>Emballages (EMB)</a:t>
                      </a:r>
                    </a:p>
                  </a:txBody>
                  <a:tcPr marL="91436" marR="91436" marT="45713" marB="45713"/>
                </a:tc>
                <a:tc>
                  <a:txBody>
                    <a:bodyPr/>
                    <a:lstStyle/>
                    <a:p>
                      <a:pPr algn="ctr"/>
                      <a:r>
                        <a:rPr lang="fr-FR" sz="1600" dirty="0"/>
                        <a:t>PAP (Sacs jaunes)</a:t>
                      </a:r>
                    </a:p>
                  </a:txBody>
                  <a:tcPr marL="91436" marR="91436" marT="45713" marB="45713"/>
                </a:tc>
                <a:extLst>
                  <a:ext uri="{0D108BD9-81ED-4DB2-BD59-A6C34878D82A}">
                    <a16:rowId xmlns="" xmlns:a16="http://schemas.microsoft.com/office/drawing/2014/main" val="10003"/>
                  </a:ext>
                </a:extLst>
              </a:tr>
              <a:tr h="335328">
                <a:tc>
                  <a:txBody>
                    <a:bodyPr/>
                    <a:lstStyle/>
                    <a:p>
                      <a:pPr algn="ctr"/>
                      <a:r>
                        <a:rPr lang="fr-FR" sz="1600" dirty="0"/>
                        <a:t>Verre</a:t>
                      </a:r>
                    </a:p>
                  </a:txBody>
                  <a:tcPr marL="91436" marR="91436" marT="45713" marB="45713"/>
                </a:tc>
                <a:tc>
                  <a:txBody>
                    <a:bodyPr/>
                    <a:lstStyle/>
                    <a:p>
                      <a:pPr algn="ctr"/>
                      <a:r>
                        <a:rPr lang="fr-FR" sz="1600" dirty="0"/>
                        <a:t>PAV</a:t>
                      </a:r>
                    </a:p>
                  </a:txBody>
                  <a:tcPr marL="91436" marR="91436" marT="45713" marB="45713"/>
                </a:tc>
                <a:extLst>
                  <a:ext uri="{0D108BD9-81ED-4DB2-BD59-A6C34878D82A}">
                    <a16:rowId xmlns="" xmlns:a16="http://schemas.microsoft.com/office/drawing/2014/main" val="10004"/>
                  </a:ext>
                </a:extLst>
              </a:tr>
              <a:tr h="335328">
                <a:tc>
                  <a:txBody>
                    <a:bodyPr/>
                    <a:lstStyle/>
                    <a:p>
                      <a:pPr algn="ctr"/>
                      <a:r>
                        <a:rPr lang="fr-FR" sz="1600" dirty="0"/>
                        <a:t>Textile</a:t>
                      </a:r>
                    </a:p>
                  </a:txBody>
                  <a:tcPr marL="91436" marR="91436" marT="45713" marB="45713"/>
                </a:tc>
                <a:tc>
                  <a:txBody>
                    <a:bodyPr/>
                    <a:lstStyle/>
                    <a:p>
                      <a:pPr algn="ctr"/>
                      <a:r>
                        <a:rPr lang="fr-FR" sz="1600" dirty="0"/>
                        <a:t>PAV</a:t>
                      </a:r>
                    </a:p>
                  </a:txBody>
                  <a:tcPr marL="91436" marR="91436" marT="45713" marB="45713"/>
                </a:tc>
                <a:extLst>
                  <a:ext uri="{0D108BD9-81ED-4DB2-BD59-A6C34878D82A}">
                    <a16:rowId xmlns="" xmlns:a16="http://schemas.microsoft.com/office/drawing/2014/main" val="10005"/>
                  </a:ext>
                </a:extLst>
              </a:tr>
            </a:tbl>
          </a:graphicData>
        </a:graphic>
      </p:graphicFrame>
      <p:sp>
        <p:nvSpPr>
          <p:cNvPr id="2" name="Espace réservé du numéro de diapositive 1"/>
          <p:cNvSpPr>
            <a:spLocks noGrp="1"/>
          </p:cNvSpPr>
          <p:nvPr>
            <p:ph type="sldNum" sz="quarter" idx="12"/>
          </p:nvPr>
        </p:nvSpPr>
        <p:spPr/>
        <p:txBody>
          <a:bodyPr/>
          <a:lstStyle/>
          <a:p>
            <a:fld id="{E859C58F-3F8F-4CB4-985F-6A085596BDDD}" type="slidenum">
              <a:rPr lang="fr-FR" smtClean="0"/>
              <a:t>18</a:t>
            </a:fld>
            <a:endParaRPr lang="fr-FR"/>
          </a:p>
        </p:txBody>
      </p:sp>
    </p:spTree>
    <p:extLst>
      <p:ext uri="{BB962C8B-B14F-4D97-AF65-F5344CB8AC3E}">
        <p14:creationId xmlns:p14="http://schemas.microsoft.com/office/powerpoint/2010/main" val="949403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5825" y="781050"/>
            <a:ext cx="8596313" cy="4968875"/>
          </a:xfrm>
        </p:spPr>
        <p:txBody>
          <a:bodyPr rtlCol="0">
            <a:normAutofit/>
          </a:bodyPr>
          <a:lstStyle/>
          <a:p>
            <a:pPr eaLnBrk="1" fontAlgn="auto" hangingPunct="1">
              <a:spcAft>
                <a:spcPts val="0"/>
              </a:spcAft>
              <a:buFont typeface="Wingdings 3" charset="2"/>
              <a:buChar char=""/>
              <a:defRPr/>
            </a:pPr>
            <a:r>
              <a:rPr lang="fr-FR" b="1" dirty="0">
                <a:solidFill>
                  <a:schemeClr val="tx1">
                    <a:lumMod val="75000"/>
                    <a:lumOff val="25000"/>
                  </a:schemeClr>
                </a:solidFill>
              </a:rPr>
              <a:t>Evolution des flux de déchets depuis 2010:</a:t>
            </a:r>
          </a:p>
          <a:p>
            <a:pPr marL="0" indent="0" eaLnBrk="1" fontAlgn="auto" hangingPunct="1">
              <a:spcAft>
                <a:spcPts val="0"/>
              </a:spcAft>
              <a:buFont typeface="Wingdings 3" charset="2"/>
              <a:buNone/>
              <a:defRPr/>
            </a:pPr>
            <a:endParaRPr lang="fr-FR" sz="2000" dirty="0">
              <a:solidFill>
                <a:schemeClr val="tx1">
                  <a:lumMod val="75000"/>
                  <a:lumOff val="25000"/>
                </a:schemeClr>
              </a:solidFill>
            </a:endParaRPr>
          </a:p>
          <a:p>
            <a:pPr marL="0" indent="0" eaLnBrk="1" fontAlgn="auto" hangingPunct="1">
              <a:spcAft>
                <a:spcPts val="0"/>
              </a:spcAft>
              <a:buFont typeface="Wingdings 3" charset="2"/>
              <a:buNone/>
              <a:defRPr/>
            </a:pPr>
            <a:endParaRPr lang="fr-FR" sz="2000" dirty="0">
              <a:solidFill>
                <a:schemeClr val="tx1">
                  <a:lumMod val="75000"/>
                  <a:lumOff val="25000"/>
                </a:schemeClr>
              </a:solidFill>
            </a:endParaRPr>
          </a:p>
          <a:p>
            <a:pPr marL="0" indent="0" eaLnBrk="1" fontAlgn="auto" hangingPunct="1">
              <a:spcAft>
                <a:spcPts val="0"/>
              </a:spcAft>
              <a:buFont typeface="Wingdings 3" charset="2"/>
              <a:buNone/>
              <a:defRPr/>
            </a:pPr>
            <a:r>
              <a:rPr lang="fr-FR" sz="2000" dirty="0">
                <a:solidFill>
                  <a:schemeClr val="tx1">
                    <a:lumMod val="75000"/>
                    <a:lumOff val="25000"/>
                  </a:schemeClr>
                </a:solidFill>
              </a:rPr>
              <a:t> </a:t>
            </a:r>
          </a:p>
        </p:txBody>
      </p:sp>
      <p:pic>
        <p:nvPicPr>
          <p:cNvPr id="24579"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33450" y="5013325"/>
            <a:ext cx="8026400" cy="1246188"/>
          </a:xfrm>
          <a:prstGeom prst="rect">
            <a:avLst/>
          </a:prstGeom>
        </p:spPr>
        <p:txBody>
          <a:bodyPr>
            <a:spAutoFit/>
          </a:bodyPr>
          <a:lstStyle/>
          <a:p>
            <a:pPr marL="285750" indent="-285750" algn="just" eaLnBrk="1" fontAlgn="auto" hangingPunct="1">
              <a:spcBef>
                <a:spcPts val="0"/>
              </a:spcBef>
              <a:spcAft>
                <a:spcPts val="0"/>
              </a:spcAft>
              <a:buFont typeface="Wingdings" panose="05000000000000000000" pitchFamily="2" charset="2"/>
              <a:buChar char="à"/>
              <a:defRPr/>
            </a:pPr>
            <a:r>
              <a:rPr lang="fr-FR" sz="1300" b="1" dirty="0">
                <a:latin typeface="+mn-lt"/>
                <a:ea typeface="Calibri" panose="020F0502020204030204" pitchFamily="34" charset="0"/>
                <a:cs typeface="Times New Roman" panose="02020603050405020304" pitchFamily="18" charset="0"/>
              </a:rPr>
              <a:t>La production de déchets n’a pas augmenté proportionnellement à la population: +1,5% d’augmentation moyenne annuelle contre 2,4% d’augmentation moyenne annuelle de population </a:t>
            </a:r>
          </a:p>
          <a:p>
            <a:pPr algn="just" eaLnBrk="1" fontAlgn="auto" hangingPunct="1">
              <a:spcBef>
                <a:spcPts val="0"/>
              </a:spcBef>
              <a:spcAft>
                <a:spcPts val="0"/>
              </a:spcAft>
              <a:defRPr/>
            </a:pPr>
            <a:r>
              <a:rPr lang="fr-FR" sz="1300" b="1" dirty="0">
                <a:latin typeface="+mn-lt"/>
                <a:ea typeface="Calibri" panose="020F0502020204030204" pitchFamily="34" charset="0"/>
                <a:cs typeface="Times New Roman" panose="02020603050405020304" pitchFamily="18" charset="0"/>
              </a:rPr>
              <a:t> </a:t>
            </a:r>
            <a:endParaRPr lang="fr-FR" sz="1300" dirty="0">
              <a:latin typeface="+mn-lt"/>
              <a:ea typeface="Calibri" panose="020F0502020204030204" pitchFamily="34" charset="0"/>
              <a:cs typeface="Times New Roman" panose="02020603050405020304" pitchFamily="18" charset="0"/>
            </a:endParaRPr>
          </a:p>
          <a:p>
            <a:pPr algn="ctr" eaLnBrk="1" fontAlgn="auto" hangingPunct="1">
              <a:spcBef>
                <a:spcPts val="0"/>
              </a:spcBef>
              <a:spcAft>
                <a:spcPts val="0"/>
              </a:spcAft>
              <a:defRPr/>
            </a:pPr>
            <a:r>
              <a:rPr lang="fr-FR" b="1" dirty="0">
                <a:latin typeface="+mn-lt"/>
                <a:ea typeface="Calibri" panose="020F0502020204030204" pitchFamily="34" charset="0"/>
                <a:cs typeface="Times New Roman" panose="02020603050405020304" pitchFamily="18" charset="0"/>
              </a:rPr>
              <a:t>L’objectif de diminution des déchets =</a:t>
            </a:r>
          </a:p>
          <a:p>
            <a:pPr algn="ctr" eaLnBrk="1" fontAlgn="auto" hangingPunct="1">
              <a:spcBef>
                <a:spcPts val="0"/>
              </a:spcBef>
              <a:spcAft>
                <a:spcPts val="0"/>
              </a:spcAft>
              <a:defRPr/>
            </a:pPr>
            <a:r>
              <a:rPr lang="fr-FR" b="1" u="sng" dirty="0">
                <a:latin typeface="+mn-lt"/>
                <a:ea typeface="Calibri" panose="020F0502020204030204" pitchFamily="34" charset="0"/>
                <a:cs typeface="Times New Roman" panose="02020603050405020304" pitchFamily="18" charset="0"/>
              </a:rPr>
              <a:t>41 kg/hab./an d’ici 2020</a:t>
            </a:r>
            <a:endParaRPr lang="fr-FR" b="1" dirty="0">
              <a:latin typeface="+mn-lt"/>
              <a:ea typeface="Calibri" panose="020F0502020204030204" pitchFamily="34" charset="0"/>
              <a:cs typeface="Times New Roman" panose="02020603050405020304" pitchFamily="18" charset="0"/>
            </a:endParaRPr>
          </a:p>
        </p:txBody>
      </p:sp>
      <p:pic>
        <p:nvPicPr>
          <p:cNvPr id="24581"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1166813"/>
            <a:ext cx="6042025"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au 10"/>
          <p:cNvGraphicFramePr>
            <a:graphicFrameLocks noGrp="1"/>
          </p:cNvGraphicFramePr>
          <p:nvPr/>
        </p:nvGraphicFramePr>
        <p:xfrm>
          <a:off x="6503988" y="2614613"/>
          <a:ext cx="5232399" cy="1033462"/>
        </p:xfrm>
        <a:graphic>
          <a:graphicData uri="http://schemas.openxmlformats.org/drawingml/2006/table">
            <a:tbl>
              <a:tblPr firstRow="1" bandRow="1">
                <a:tableStyleId>{5C22544A-7EE6-4342-B048-85BDC9FD1C3A}</a:tableStyleId>
              </a:tblPr>
              <a:tblGrid>
                <a:gridCol w="1744133">
                  <a:extLst>
                    <a:ext uri="{9D8B030D-6E8A-4147-A177-3AD203B41FA5}">
                      <a16:colId xmlns="" xmlns:a16="http://schemas.microsoft.com/office/drawing/2014/main" val="20000"/>
                    </a:ext>
                  </a:extLst>
                </a:gridCol>
                <a:gridCol w="1744133">
                  <a:extLst>
                    <a:ext uri="{9D8B030D-6E8A-4147-A177-3AD203B41FA5}">
                      <a16:colId xmlns="" xmlns:a16="http://schemas.microsoft.com/office/drawing/2014/main" val="20001"/>
                    </a:ext>
                  </a:extLst>
                </a:gridCol>
                <a:gridCol w="1744133">
                  <a:extLst>
                    <a:ext uri="{9D8B030D-6E8A-4147-A177-3AD203B41FA5}">
                      <a16:colId xmlns="" xmlns:a16="http://schemas.microsoft.com/office/drawing/2014/main" val="20002"/>
                    </a:ext>
                  </a:extLst>
                </a:gridCol>
              </a:tblGrid>
              <a:tr h="392971">
                <a:tc>
                  <a:txBody>
                    <a:bodyPr/>
                    <a:lstStyle/>
                    <a:p>
                      <a:pPr algn="ctr"/>
                      <a:r>
                        <a:rPr lang="fr-FR" sz="1800" dirty="0"/>
                        <a:t>DMA 2010</a:t>
                      </a:r>
                    </a:p>
                  </a:txBody>
                  <a:tcPr marL="91449" marR="91449" marT="45752" marB="45752"/>
                </a:tc>
                <a:tc>
                  <a:txBody>
                    <a:bodyPr/>
                    <a:lstStyle/>
                    <a:p>
                      <a:pPr algn="ctr"/>
                      <a:r>
                        <a:rPr lang="fr-FR" sz="1800" dirty="0"/>
                        <a:t>DMA</a:t>
                      </a:r>
                      <a:r>
                        <a:rPr lang="fr-FR" sz="1800" baseline="0" dirty="0"/>
                        <a:t> </a:t>
                      </a:r>
                      <a:r>
                        <a:rPr lang="fr-FR" sz="1800" dirty="0"/>
                        <a:t>2015</a:t>
                      </a:r>
                    </a:p>
                  </a:txBody>
                  <a:tcPr marL="91449" marR="91449" marT="45752" marB="45752"/>
                </a:tc>
                <a:tc>
                  <a:txBody>
                    <a:bodyPr/>
                    <a:lstStyle/>
                    <a:p>
                      <a:pPr algn="ctr"/>
                      <a:r>
                        <a:rPr lang="fr-FR" sz="1800" dirty="0"/>
                        <a:t>Objectif 2020</a:t>
                      </a:r>
                    </a:p>
                  </a:txBody>
                  <a:tcPr marL="91449" marR="91449" marT="45752" marB="45752"/>
                </a:tc>
                <a:extLst>
                  <a:ext uri="{0D108BD9-81ED-4DB2-BD59-A6C34878D82A}">
                    <a16:rowId xmlns="" xmlns:a16="http://schemas.microsoft.com/office/drawing/2014/main" val="10000"/>
                  </a:ext>
                </a:extLst>
              </a:tr>
              <a:tr h="640491">
                <a:tc>
                  <a:txBody>
                    <a:bodyPr/>
                    <a:lstStyle/>
                    <a:p>
                      <a:r>
                        <a:rPr lang="fr-FR" sz="1800" dirty="0"/>
                        <a:t>657 kg/hab/an</a:t>
                      </a:r>
                    </a:p>
                  </a:txBody>
                  <a:tcPr marL="91449" marR="91449" marT="45752" marB="45752"/>
                </a:tc>
                <a:tc>
                  <a:txBody>
                    <a:bodyPr/>
                    <a:lstStyle/>
                    <a:p>
                      <a:r>
                        <a:rPr lang="fr-FR" sz="1800" dirty="0"/>
                        <a:t>632 kg/</a:t>
                      </a:r>
                      <a:r>
                        <a:rPr lang="fr-FR" sz="1800" dirty="0" err="1"/>
                        <a:t>hab</a:t>
                      </a:r>
                      <a:r>
                        <a:rPr lang="fr-FR" sz="1800" dirty="0"/>
                        <a:t>/an</a:t>
                      </a:r>
                    </a:p>
                  </a:txBody>
                  <a:tcPr marL="91449" marR="91449" marT="45752" marB="45752"/>
                </a:tc>
                <a:tc>
                  <a:txBody>
                    <a:bodyPr/>
                    <a:lstStyle/>
                    <a:p>
                      <a:r>
                        <a:rPr lang="fr-FR" sz="1800" dirty="0"/>
                        <a:t>591 kg/</a:t>
                      </a:r>
                      <a:r>
                        <a:rPr lang="fr-FR" sz="1800" dirty="0" err="1"/>
                        <a:t>hab</a:t>
                      </a:r>
                      <a:r>
                        <a:rPr lang="fr-FR" sz="1800" dirty="0"/>
                        <a:t>/an</a:t>
                      </a:r>
                    </a:p>
                  </a:txBody>
                  <a:tcPr marL="91449" marR="91449" marT="45752" marB="45752"/>
                </a:tc>
                <a:extLst>
                  <a:ext uri="{0D108BD9-81ED-4DB2-BD59-A6C34878D82A}">
                    <a16:rowId xmlns="" xmlns:a16="http://schemas.microsoft.com/office/drawing/2014/main" val="10001"/>
                  </a:ext>
                </a:extLst>
              </a:tr>
            </a:tbl>
          </a:graphicData>
        </a:graphic>
      </p:graphicFrame>
      <p:sp>
        <p:nvSpPr>
          <p:cNvPr id="2" name="Espace réservé du numéro de diapositive 1"/>
          <p:cNvSpPr>
            <a:spLocks noGrp="1"/>
          </p:cNvSpPr>
          <p:nvPr>
            <p:ph type="sldNum" sz="quarter" idx="12"/>
          </p:nvPr>
        </p:nvSpPr>
        <p:spPr/>
        <p:txBody>
          <a:bodyPr/>
          <a:lstStyle/>
          <a:p>
            <a:fld id="{E859C58F-3F8F-4CB4-985F-6A085596BDDD}" type="slidenum">
              <a:rPr lang="fr-FR" smtClean="0"/>
              <a:t>19</a:t>
            </a:fld>
            <a:endParaRPr lang="fr-FR"/>
          </a:p>
        </p:txBody>
      </p:sp>
    </p:spTree>
    <p:extLst>
      <p:ext uri="{BB962C8B-B14F-4D97-AF65-F5344CB8AC3E}">
        <p14:creationId xmlns:p14="http://schemas.microsoft.com/office/powerpoint/2010/main" val="249785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5" y="1434517"/>
            <a:ext cx="8596668" cy="1694577"/>
          </a:xfrm>
        </p:spPr>
        <p:txBody>
          <a:bodyPr/>
          <a:lstStyle/>
          <a:p>
            <a:pPr algn="ctr"/>
            <a:r>
              <a:rPr lang="fr-FR" dirty="0"/>
              <a:t>Préambule</a:t>
            </a:r>
          </a:p>
        </p:txBody>
      </p:sp>
      <p:pic>
        <p:nvPicPr>
          <p:cNvPr id="4" name="Imag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52400"/>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1065" y="3323439"/>
            <a:ext cx="569053" cy="434634"/>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9475" y="3308060"/>
            <a:ext cx="569053" cy="434634"/>
          </a:xfrm>
          <a:prstGeom prst="rect">
            <a:avLst/>
          </a:prstGeom>
        </p:spPr>
      </p:pic>
      <p:pic>
        <p:nvPicPr>
          <p:cNvPr id="7" name="Image 6"/>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6943" y="3309458"/>
            <a:ext cx="569053" cy="434634"/>
          </a:xfrm>
          <a:prstGeom prst="rect">
            <a:avLst/>
          </a:prstGeom>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2</a:t>
            </a:fld>
            <a:endParaRPr lang="fr-FR"/>
          </a:p>
        </p:txBody>
      </p:sp>
    </p:spTree>
    <p:extLst>
      <p:ext uri="{BB962C8B-B14F-4D97-AF65-F5344CB8AC3E}">
        <p14:creationId xmlns:p14="http://schemas.microsoft.com/office/powerpoint/2010/main" val="5162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677863" y="1020661"/>
            <a:ext cx="8596312" cy="598488"/>
          </a:xfrm>
        </p:spPr>
        <p:txBody>
          <a:bodyPr/>
          <a:lstStyle/>
          <a:p>
            <a:pPr algn="ctr" eaLnBrk="1" hangingPunct="1"/>
            <a:r>
              <a:rPr lang="fr-FR" altLang="fr-FR" sz="2800" dirty="0"/>
              <a:t>Principaux Atouts et Freins – Volet 2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47537032"/>
              </p:ext>
            </p:extLst>
          </p:nvPr>
        </p:nvGraphicFramePr>
        <p:xfrm>
          <a:off x="780716" y="2197086"/>
          <a:ext cx="7909265" cy="1720852"/>
        </p:xfrm>
        <a:graphic>
          <a:graphicData uri="http://schemas.openxmlformats.org/drawingml/2006/table">
            <a:tbl>
              <a:tblPr firstRow="1" firstCol="1" bandRow="1">
                <a:tableStyleId>{1FECB4D8-DB02-4DC6-A0A2-4F2EBAE1DC90}</a:tableStyleId>
              </a:tblPr>
              <a:tblGrid>
                <a:gridCol w="4207056">
                  <a:extLst>
                    <a:ext uri="{9D8B030D-6E8A-4147-A177-3AD203B41FA5}">
                      <a16:colId xmlns="" xmlns:a16="http://schemas.microsoft.com/office/drawing/2014/main" val="20001"/>
                    </a:ext>
                  </a:extLst>
                </a:gridCol>
                <a:gridCol w="3702209">
                  <a:extLst>
                    <a:ext uri="{9D8B030D-6E8A-4147-A177-3AD203B41FA5}">
                      <a16:colId xmlns="" xmlns:a16="http://schemas.microsoft.com/office/drawing/2014/main" val="20002"/>
                    </a:ext>
                  </a:extLst>
                </a:gridCol>
              </a:tblGrid>
              <a:tr h="227332">
                <a:tc>
                  <a:txBody>
                    <a:bodyPr/>
                    <a:lstStyle/>
                    <a:p>
                      <a:pPr algn="ctr">
                        <a:spcAft>
                          <a:spcPts val="0"/>
                        </a:spcAft>
                      </a:pPr>
                      <a:r>
                        <a:rPr lang="fr-FR" sz="1400" dirty="0">
                          <a:effectLst/>
                        </a:rPr>
                        <a:t>Atouts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958" marR="389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Freins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958" marR="389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35243">
                <a:tc>
                  <a:txBody>
                    <a:bodyPr/>
                    <a:lstStyle/>
                    <a:p>
                      <a:pPr algn="l">
                        <a:spcAft>
                          <a:spcPts val="0"/>
                        </a:spcAft>
                      </a:pPr>
                      <a:r>
                        <a:rPr lang="fr-FR" sz="1400" dirty="0">
                          <a:effectLst/>
                        </a:rPr>
                        <a:t>Stagnation des OMR depuis 2010</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958" marR="389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fr-FR" sz="1400" dirty="0">
                          <a:effectLst/>
                        </a:rPr>
                        <a:t>Forte augmentation en saison estivale : impact touristique</a:t>
                      </a:r>
                    </a:p>
                  </a:txBody>
                  <a:tcPr marL="38958" marR="389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243">
                <a:tc>
                  <a:txBody>
                    <a:bodyPr/>
                    <a:lstStyle/>
                    <a:p>
                      <a:pPr algn="l">
                        <a:spcAft>
                          <a:spcPts val="0"/>
                        </a:spcAft>
                      </a:pPr>
                      <a:r>
                        <a:rPr lang="fr-FR" sz="1400" dirty="0">
                          <a:effectLst/>
                        </a:rPr>
                        <a:t>Baisse des tonnages pour la Collecte Sélective et le Verre</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958" marR="389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effectLst/>
                        </a:rPr>
                        <a:t>Augmentation de la production en déchets verts en déchèterie</a:t>
                      </a:r>
                    </a:p>
                  </a:txBody>
                  <a:tcPr marL="38958" marR="389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243">
                <a:tc>
                  <a:txBody>
                    <a:bodyPr/>
                    <a:lstStyle/>
                    <a:p>
                      <a:pPr algn="l">
                        <a:spcAft>
                          <a:spcPts val="0"/>
                        </a:spcAft>
                      </a:pPr>
                      <a:r>
                        <a:rPr lang="fr-FR" sz="1400" dirty="0">
                          <a:effectLst/>
                        </a:rPr>
                        <a:t>Quelques démarches initiées auprès des écoles (projets spécifiques sur Avensan, Le Porge, Salaunes)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958" marR="389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38958" marR="389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pic>
        <p:nvPicPr>
          <p:cNvPr id="25678"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20</a:t>
            </a:fld>
            <a:endParaRPr lang="fr-FR"/>
          </a:p>
        </p:txBody>
      </p:sp>
    </p:spTree>
    <p:extLst>
      <p:ext uri="{BB962C8B-B14F-4D97-AF65-F5344CB8AC3E}">
        <p14:creationId xmlns:p14="http://schemas.microsoft.com/office/powerpoint/2010/main" val="3125203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753364" y="779302"/>
            <a:ext cx="8596312" cy="1320800"/>
          </a:xfrm>
        </p:spPr>
        <p:txBody>
          <a:bodyPr/>
          <a:lstStyle/>
          <a:p>
            <a:pPr eaLnBrk="1" hangingPunct="1"/>
            <a:r>
              <a:rPr lang="fr-FR" altLang="fr-FR" sz="2800" dirty="0"/>
              <a:t>Volet 3 : Etat des lieux de la prévention des déchets</a:t>
            </a:r>
            <a:br>
              <a:rPr lang="fr-FR" altLang="fr-FR" sz="2800" dirty="0"/>
            </a:br>
            <a:endParaRPr lang="fr-FR" altLang="fr-FR" sz="2800" dirty="0"/>
          </a:p>
        </p:txBody>
      </p:sp>
      <p:sp>
        <p:nvSpPr>
          <p:cNvPr id="3" name="Espace réservé du contenu 2"/>
          <p:cNvSpPr>
            <a:spLocks noGrp="1"/>
          </p:cNvSpPr>
          <p:nvPr>
            <p:ph idx="1"/>
          </p:nvPr>
        </p:nvSpPr>
        <p:spPr>
          <a:xfrm>
            <a:off x="274186" y="1317072"/>
            <a:ext cx="9858375" cy="5452844"/>
          </a:xfrm>
        </p:spPr>
        <p:txBody>
          <a:bodyPr rtlCol="0">
            <a:noAutofit/>
          </a:bodyPr>
          <a:lstStyle/>
          <a:p>
            <a:pPr eaLnBrk="1" fontAlgn="auto" hangingPunct="1">
              <a:spcAft>
                <a:spcPts val="0"/>
              </a:spcAft>
              <a:buFont typeface="Wingdings 3" charset="2"/>
              <a:buChar char=""/>
              <a:defRPr/>
            </a:pPr>
            <a:r>
              <a:rPr lang="fr-FR" b="1" dirty="0">
                <a:solidFill>
                  <a:schemeClr val="tx1">
                    <a:lumMod val="75000"/>
                    <a:lumOff val="25000"/>
                  </a:schemeClr>
                </a:solidFill>
              </a:rPr>
              <a:t>Par le CD 33:</a:t>
            </a:r>
            <a:endParaRPr lang="fr-FR" dirty="0">
              <a:solidFill>
                <a:schemeClr val="tx1">
                  <a:lumMod val="75000"/>
                  <a:lumOff val="25000"/>
                </a:schemeClr>
              </a:solidFill>
            </a:endParaRP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Guides Ecomatismes</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Prêt de modules de sensibilisations (stands: cartable écologique, courses légères en 	déchets…)</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Pour les collectivités: scenarii d’actions innovantes (boîte à outils déchetterie, kits 	« moments de vie »…)</a:t>
            </a:r>
          </a:p>
          <a:p>
            <a:pPr>
              <a:defRPr/>
            </a:pPr>
            <a:r>
              <a:rPr lang="fr-FR" b="1" dirty="0">
                <a:sym typeface="Wingdings" panose="05000000000000000000" pitchFamily="2" charset="2"/>
              </a:rPr>
              <a:t>P</a:t>
            </a:r>
            <a:r>
              <a:rPr lang="fr-FR" b="1" dirty="0">
                <a:solidFill>
                  <a:schemeClr val="tx1">
                    <a:lumMod val="75000"/>
                    <a:lumOff val="25000"/>
                  </a:schemeClr>
                </a:solidFill>
                <a:sym typeface="Wingdings" panose="05000000000000000000" pitchFamily="2" charset="2"/>
              </a:rPr>
              <a:t>ar les </a:t>
            </a:r>
            <a:r>
              <a:rPr lang="fr-FR" b="1" dirty="0">
                <a:sym typeface="Wingdings" panose="05000000000000000000" pitchFamily="2" charset="2"/>
              </a:rPr>
              <a:t>C</a:t>
            </a:r>
            <a:r>
              <a:rPr lang="fr-FR" b="1" dirty="0">
                <a:solidFill>
                  <a:schemeClr val="tx1">
                    <a:lumMod val="75000"/>
                    <a:lumOff val="25000"/>
                  </a:schemeClr>
                </a:solidFill>
                <a:sym typeface="Wingdings" panose="05000000000000000000" pitchFamily="2" charset="2"/>
              </a:rPr>
              <a:t>hambres Consulaires: </a:t>
            </a:r>
          </a:p>
          <a:p>
            <a:pPr marL="0" indent="0">
              <a:buNone/>
              <a:defRPr/>
            </a:pPr>
            <a:r>
              <a:rPr lang="fr-FR" b="1" dirty="0">
                <a:sym typeface="Wingdings" panose="05000000000000000000" pitchFamily="2" charset="2"/>
              </a:rPr>
              <a:t>	 Chambre des Métiers et de l’Artisanat de Nouvelle Aquitaine: </a:t>
            </a:r>
            <a:r>
              <a:rPr lang="fr-FR" dirty="0">
                <a:sym typeface="Wingdings" panose="05000000000000000000" pitchFamily="2" charset="2"/>
              </a:rPr>
              <a:t>réseau 	« </a:t>
            </a:r>
            <a:r>
              <a:rPr lang="fr-FR" dirty="0" err="1">
                <a:sym typeface="Wingdings" panose="05000000000000000000" pitchFamily="2" charset="2"/>
              </a:rPr>
              <a:t>Répar’Acteurs</a:t>
            </a:r>
            <a:r>
              <a:rPr lang="fr-FR" dirty="0">
                <a:sym typeface="Wingdings" panose="05000000000000000000" pitchFamily="2" charset="2"/>
              </a:rPr>
              <a:t> » et plateforme d’information et d’échanges des déchets « Déchets 	Aquitaine » </a:t>
            </a:r>
            <a:endParaRPr lang="fr-FR" dirty="0">
              <a:solidFill>
                <a:schemeClr val="tx1">
                  <a:lumMod val="75000"/>
                  <a:lumOff val="25000"/>
                </a:schemeClr>
              </a:solidFill>
              <a:sym typeface="Wingdings" panose="05000000000000000000" pitchFamily="2" charset="2"/>
            </a:endParaRPr>
          </a:p>
          <a:p>
            <a:pPr marL="0" indent="0" eaLnBrk="1" fontAlgn="auto" hangingPunct="1">
              <a:spcAft>
                <a:spcPts val="0"/>
              </a:spcAft>
              <a:buNone/>
              <a:defRPr/>
            </a:pPr>
            <a:r>
              <a:rPr lang="fr-FR" dirty="0">
                <a:solidFill>
                  <a:schemeClr val="tx1">
                    <a:lumMod val="75000"/>
                    <a:lumOff val="25000"/>
                  </a:schemeClr>
                </a:solidFill>
              </a:rPr>
              <a:t>	</a:t>
            </a:r>
            <a:r>
              <a:rPr lang="fr-FR" dirty="0">
                <a:solidFill>
                  <a:schemeClr val="tx1">
                    <a:lumMod val="75000"/>
                    <a:lumOff val="25000"/>
                  </a:schemeClr>
                </a:solidFill>
                <a:sym typeface="Wingdings" panose="05000000000000000000" pitchFamily="2" charset="2"/>
              </a:rPr>
              <a:t> </a:t>
            </a:r>
            <a:r>
              <a:rPr lang="fr-FR" b="1" dirty="0">
                <a:solidFill>
                  <a:schemeClr val="tx1">
                    <a:lumMod val="75000"/>
                    <a:lumOff val="25000"/>
                  </a:schemeClr>
                </a:solidFill>
                <a:sym typeface="Wingdings" panose="05000000000000000000" pitchFamily="2" charset="2"/>
              </a:rPr>
              <a:t>Chambre de Commerce et d’Industrie de Nouvelle Aquitaine</a:t>
            </a:r>
            <a:r>
              <a:rPr lang="fr-FR" dirty="0">
                <a:solidFill>
                  <a:schemeClr val="tx1">
                    <a:lumMod val="75000"/>
                    <a:lumOff val="25000"/>
                  </a:schemeClr>
                </a:solidFill>
                <a:sym typeface="Wingdings" panose="05000000000000000000" pitchFamily="2" charset="2"/>
              </a:rPr>
              <a:t>: participation à 	l’expérimentation du « Programme National des Synergies Interentreprises » (PNSI) pour 	l’Economie Circulaire </a:t>
            </a:r>
            <a:endParaRPr lang="fr-FR" dirty="0">
              <a:solidFill>
                <a:schemeClr val="tx1">
                  <a:lumMod val="75000"/>
                  <a:lumOff val="25000"/>
                </a:schemeClr>
              </a:solidFill>
            </a:endParaRPr>
          </a:p>
          <a:p>
            <a:pPr eaLnBrk="1" fontAlgn="auto" hangingPunct="1">
              <a:spcAft>
                <a:spcPts val="0"/>
              </a:spcAft>
              <a:buFont typeface="Wingdings 3" charset="2"/>
              <a:buChar char=""/>
              <a:defRPr/>
            </a:pPr>
            <a:r>
              <a:rPr lang="fr-FR" b="1" dirty="0">
                <a:solidFill>
                  <a:schemeClr val="tx1">
                    <a:lumMod val="75000"/>
                    <a:lumOff val="25000"/>
                  </a:schemeClr>
                </a:solidFill>
              </a:rPr>
              <a:t>Par la CDC Médullienne: </a:t>
            </a:r>
          </a:p>
          <a:p>
            <a:pPr marL="0" indent="0" eaLnBrk="1" fontAlgn="auto" hangingPunct="1">
              <a:spcAft>
                <a:spcPts val="0"/>
              </a:spcAft>
              <a:buFont typeface="Wingdings 3" charset="2"/>
              <a:buNone/>
              <a:defRPr/>
            </a:pPr>
            <a:r>
              <a:rPr lang="fr-FR" dirty="0">
                <a:solidFill>
                  <a:schemeClr val="tx1">
                    <a:lumMod val="75000"/>
                    <a:lumOff val="25000"/>
                  </a:schemeClr>
                </a:solidFill>
              </a:rPr>
              <a:t>Composteurs (2008-2012): 275 foyers équipés, 19 maîtres-composteurs formés</a:t>
            </a:r>
            <a:endParaRPr lang="fr-FR" sz="2400" dirty="0">
              <a:solidFill>
                <a:schemeClr val="tx1">
                  <a:lumMod val="75000"/>
                  <a:lumOff val="25000"/>
                </a:schemeClr>
              </a:solidFill>
            </a:endParaRPr>
          </a:p>
          <a:p>
            <a:pPr marL="0" indent="0" eaLnBrk="1" fontAlgn="auto" hangingPunct="1">
              <a:spcAft>
                <a:spcPts val="0"/>
              </a:spcAft>
              <a:buFont typeface="Wingdings 3" charset="2"/>
              <a:buNone/>
              <a:defRPr/>
            </a:pPr>
            <a:r>
              <a:rPr lang="fr-FR" sz="2400" dirty="0">
                <a:solidFill>
                  <a:schemeClr val="tx1">
                    <a:lumMod val="75000"/>
                    <a:lumOff val="25000"/>
                  </a:schemeClr>
                </a:solidFill>
              </a:rPr>
              <a:t>	</a:t>
            </a:r>
          </a:p>
        </p:txBody>
      </p:sp>
      <p:pic>
        <p:nvPicPr>
          <p:cNvPr id="26628"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21</a:t>
            </a:fld>
            <a:endParaRPr lang="fr-FR"/>
          </a:p>
        </p:txBody>
      </p:sp>
    </p:spTree>
    <p:extLst>
      <p:ext uri="{BB962C8B-B14F-4D97-AF65-F5344CB8AC3E}">
        <p14:creationId xmlns:p14="http://schemas.microsoft.com/office/powerpoint/2010/main" val="3466845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677333" y="1006679"/>
          <a:ext cx="9851330" cy="544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51" name="Image 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ZoneTexte 6"/>
          <p:cNvSpPr txBox="1">
            <a:spLocks noChangeArrowheads="1"/>
          </p:cNvSpPr>
          <p:nvPr/>
        </p:nvSpPr>
        <p:spPr bwMode="auto">
          <a:xfrm>
            <a:off x="854075" y="827088"/>
            <a:ext cx="53197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Wingdings 3" panose="05040102010807070707" pitchFamily="18" charset="2"/>
              <a:buChar char="u"/>
            </a:pPr>
            <a:r>
              <a:rPr lang="fr-FR" altLang="fr-FR" sz="1300">
                <a:solidFill>
                  <a:schemeClr val="accent1"/>
                </a:solidFill>
              </a:rPr>
              <a:t>   </a:t>
            </a:r>
            <a:r>
              <a:rPr lang="fr-FR" altLang="fr-FR" sz="1300" b="1">
                <a:solidFill>
                  <a:schemeClr val="tx1"/>
                </a:solidFill>
              </a:rPr>
              <a:t>Par les communes de la CDC:</a:t>
            </a:r>
            <a:r>
              <a:rPr lang="fr-FR" altLang="fr-FR" sz="1300" b="1">
                <a:solidFill>
                  <a:schemeClr val="accent1"/>
                </a:solidFill>
              </a:rPr>
              <a:t> </a:t>
            </a:r>
          </a:p>
        </p:txBody>
      </p:sp>
      <p:sp>
        <p:nvSpPr>
          <p:cNvPr id="27653" name="ZoneTexte 1"/>
          <p:cNvSpPr txBox="1">
            <a:spLocks noChangeArrowheads="1"/>
          </p:cNvSpPr>
          <p:nvPr/>
        </p:nvSpPr>
        <p:spPr bwMode="auto">
          <a:xfrm>
            <a:off x="3703638" y="6419850"/>
            <a:ext cx="490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fr-FR" altLang="fr-FR" sz="1200">
                <a:solidFill>
                  <a:schemeClr val="tx1"/>
                </a:solidFill>
                <a:latin typeface="Arial" panose="020B0604020202020204" pitchFamily="34" charset="0"/>
              </a:rPr>
              <a:t>Questionnaires à destination des Mairies </a:t>
            </a: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22</a:t>
            </a:fld>
            <a:endParaRPr lang="fr-FR"/>
          </a:p>
        </p:txBody>
      </p:sp>
    </p:spTree>
    <p:extLst>
      <p:ext uri="{BB962C8B-B14F-4D97-AF65-F5344CB8AC3E}">
        <p14:creationId xmlns:p14="http://schemas.microsoft.com/office/powerpoint/2010/main" val="177241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863" y="1331913"/>
            <a:ext cx="9158287" cy="4710112"/>
          </a:xfrm>
        </p:spPr>
        <p:txBody>
          <a:bodyPr rtlCol="0">
            <a:noAutofit/>
          </a:bodyPr>
          <a:lstStyle/>
          <a:p>
            <a:pPr eaLnBrk="1" fontAlgn="auto" hangingPunct="1">
              <a:spcAft>
                <a:spcPts val="0"/>
              </a:spcAft>
              <a:buFont typeface="Wingdings 3" charset="2"/>
              <a:buChar char=""/>
              <a:defRPr/>
            </a:pPr>
            <a:r>
              <a:rPr lang="fr-FR" b="1" dirty="0">
                <a:solidFill>
                  <a:schemeClr val="tx1">
                    <a:lumMod val="75000"/>
                    <a:lumOff val="25000"/>
                  </a:schemeClr>
                </a:solidFill>
              </a:rPr>
              <a:t>Les actions connexes:</a:t>
            </a:r>
          </a:p>
          <a:p>
            <a:pPr marL="0" indent="0" eaLnBrk="1" fontAlgn="auto" hangingPunct="1">
              <a:spcAft>
                <a:spcPts val="0"/>
              </a:spcAft>
              <a:buFont typeface="Wingdings 3" charset="2"/>
              <a:buNone/>
              <a:defRPr/>
            </a:pPr>
            <a:r>
              <a:rPr lang="fr-FR" dirty="0">
                <a:solidFill>
                  <a:schemeClr val="tx1">
                    <a:lumMod val="75000"/>
                    <a:lumOff val="25000"/>
                  </a:schemeClr>
                </a:solidFill>
              </a:rPr>
              <a:t>	</a:t>
            </a:r>
            <a:r>
              <a:rPr lang="fr-FR" dirty="0">
                <a:solidFill>
                  <a:schemeClr val="tx1">
                    <a:lumMod val="75000"/>
                    <a:lumOff val="25000"/>
                  </a:schemeClr>
                </a:solidFill>
                <a:sym typeface="Wingdings" panose="05000000000000000000" pitchFamily="2" charset="2"/>
              </a:rPr>
              <a:t> </a:t>
            </a:r>
            <a:r>
              <a:rPr lang="fr-FR" dirty="0">
                <a:solidFill>
                  <a:schemeClr val="tx1">
                    <a:lumMod val="75000"/>
                    <a:lumOff val="25000"/>
                  </a:schemeClr>
                </a:solidFill>
              </a:rPr>
              <a:t>les Agenda 21: </a:t>
            </a:r>
          </a:p>
          <a:p>
            <a:pPr marL="0" indent="0" eaLnBrk="1" fontAlgn="auto" hangingPunct="1">
              <a:spcAft>
                <a:spcPts val="0"/>
              </a:spcAft>
              <a:buFont typeface="Wingdings 3" charset="2"/>
              <a:buNone/>
              <a:defRPr/>
            </a:pPr>
            <a:r>
              <a:rPr lang="fr-FR" dirty="0">
                <a:solidFill>
                  <a:schemeClr val="tx1">
                    <a:lumMod val="75000"/>
                    <a:lumOff val="25000"/>
                  </a:schemeClr>
                </a:solidFill>
              </a:rPr>
              <a:t>		- Le Porge (2008),</a:t>
            </a:r>
          </a:p>
          <a:p>
            <a:pPr marL="0" indent="0" eaLnBrk="1" fontAlgn="auto" hangingPunct="1">
              <a:spcAft>
                <a:spcPts val="0"/>
              </a:spcAft>
              <a:buFont typeface="Wingdings 3" charset="2"/>
              <a:buNone/>
              <a:defRPr/>
            </a:pPr>
            <a:r>
              <a:rPr lang="fr-FR" dirty="0">
                <a:solidFill>
                  <a:schemeClr val="tx1">
                    <a:lumMod val="75000"/>
                    <a:lumOff val="25000"/>
                  </a:schemeClr>
                </a:solidFill>
              </a:rPr>
              <a:t>		- la CDC Médullienne (en cours d’élaboration),</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le PNR (en cours): la Charte vaudra Agenda 21,</a:t>
            </a:r>
          </a:p>
          <a:p>
            <a:pPr marL="0" indent="0">
              <a:buNone/>
              <a:defRPr/>
            </a:pPr>
            <a:r>
              <a:rPr lang="fr-FR" dirty="0">
                <a:sym typeface="Wingdings" panose="05000000000000000000" pitchFamily="2" charset="2"/>
              </a:rPr>
              <a:t>		- Le Collège de </a:t>
            </a:r>
            <a:r>
              <a:rPr lang="fr-FR" dirty="0" err="1">
                <a:sym typeface="Wingdings" panose="05000000000000000000" pitchFamily="2" charset="2"/>
              </a:rPr>
              <a:t>Canterane</a:t>
            </a:r>
            <a:r>
              <a:rPr lang="fr-FR" dirty="0">
                <a:sym typeface="Wingdings" panose="05000000000000000000" pitchFamily="2" charset="2"/>
              </a:rPr>
              <a:t> (Castelnau-de-Médoc) (en cours d’élaboration),</a:t>
            </a:r>
            <a:endParaRPr lang="fr-FR" dirty="0">
              <a:solidFill>
                <a:schemeClr val="tx1">
                  <a:lumMod val="75000"/>
                  <a:lumOff val="25000"/>
                </a:schemeClr>
              </a:solidFill>
              <a:sym typeface="Wingdings" panose="05000000000000000000" pitchFamily="2" charset="2"/>
            </a:endParaRP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le GIP Littoral Aquitain: Plans Plage: Nature et Accueil Nature</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a:t>
            </a:r>
            <a:r>
              <a:rPr lang="fr-FR" dirty="0">
                <a:solidFill>
                  <a:schemeClr val="tx1">
                    <a:lumMod val="75000"/>
                    <a:lumOff val="25000"/>
                  </a:schemeClr>
                </a:solidFill>
                <a:cs typeface="Times New Roman" panose="02020603050405020304" pitchFamily="18" charset="0"/>
                <a:sym typeface="Wingdings" panose="05000000000000000000" pitchFamily="2" charset="2"/>
              </a:rPr>
              <a:t>Opérations « Ville propre »: Moulis-en-Médoc et Avensan</a:t>
            </a:r>
          </a:p>
          <a:p>
            <a:pPr marL="0" indent="0" eaLnBrk="1" fontAlgn="auto" hangingPunct="1">
              <a:spcAft>
                <a:spcPts val="0"/>
              </a:spcAft>
              <a:buFont typeface="Wingdings 3" charset="2"/>
              <a:buNone/>
              <a:defRPr/>
            </a:pPr>
            <a:r>
              <a:rPr lang="fr-FR" dirty="0">
                <a:solidFill>
                  <a:schemeClr val="tx1">
                    <a:lumMod val="75000"/>
                    <a:lumOff val="25000"/>
                  </a:schemeClr>
                </a:solidFill>
                <a:cs typeface="Times New Roman" panose="02020603050405020304" pitchFamily="18" charset="0"/>
                <a:sym typeface="Wingdings" panose="05000000000000000000" pitchFamily="2" charset="2"/>
              </a:rPr>
              <a:t>	 Opération « Mon école propre »: Avensan, par le Conseil Municipal des Enfants</a:t>
            </a:r>
          </a:p>
          <a:p>
            <a:pPr marL="0" indent="0" eaLnBrk="1" fontAlgn="auto" hangingPunct="1">
              <a:spcAft>
                <a:spcPts val="0"/>
              </a:spcAft>
              <a:buFont typeface="Wingdings 3" charset="2"/>
              <a:buNone/>
              <a:defRPr/>
            </a:pPr>
            <a:r>
              <a:rPr lang="fr-FR" dirty="0">
                <a:solidFill>
                  <a:schemeClr val="tx1">
                    <a:lumMod val="75000"/>
                    <a:lumOff val="25000"/>
                  </a:schemeClr>
                </a:solidFill>
                <a:cs typeface="Times New Roman" panose="02020603050405020304" pitchFamily="18" charset="0"/>
                <a:sym typeface="Wingdings" panose="05000000000000000000" pitchFamily="2" charset="2"/>
              </a:rPr>
              <a:t>	 Commerçants identifiés: Avensan: récolte de bouchons (plastique et liège)</a:t>
            </a:r>
          </a:p>
        </p:txBody>
      </p:sp>
      <p:pic>
        <p:nvPicPr>
          <p:cNvPr id="28675"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8613" y="703263"/>
            <a:ext cx="20462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23</a:t>
            </a:fld>
            <a:endParaRPr lang="fr-FR"/>
          </a:p>
        </p:txBody>
      </p:sp>
    </p:spTree>
    <p:extLst>
      <p:ext uri="{BB962C8B-B14F-4D97-AF65-F5344CB8AC3E}">
        <p14:creationId xmlns:p14="http://schemas.microsoft.com/office/powerpoint/2010/main" val="63382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863" y="944563"/>
            <a:ext cx="8596312" cy="4857750"/>
          </a:xfrm>
        </p:spPr>
        <p:txBody>
          <a:bodyPr rtlCol="0">
            <a:normAutofit/>
          </a:bodyPr>
          <a:lstStyle/>
          <a:p>
            <a:pPr eaLnBrk="1" fontAlgn="auto" hangingPunct="1">
              <a:spcAft>
                <a:spcPts val="0"/>
              </a:spcAft>
              <a:buFont typeface="Wingdings 3" charset="2"/>
              <a:buChar char=""/>
              <a:defRPr/>
            </a:pPr>
            <a:r>
              <a:rPr lang="fr-FR" b="1" dirty="0">
                <a:solidFill>
                  <a:schemeClr val="tx1">
                    <a:lumMod val="75000"/>
                    <a:lumOff val="25000"/>
                  </a:schemeClr>
                </a:solidFill>
              </a:rPr>
              <a:t>Les suggestions des communes:</a:t>
            </a:r>
          </a:p>
          <a:p>
            <a:pPr eaLnBrk="1" fontAlgn="auto" hangingPunct="1">
              <a:spcAft>
                <a:spcPts val="0"/>
              </a:spcAft>
              <a:buFont typeface="Wingdings 3" charset="2"/>
              <a:buChar char=""/>
              <a:defRPr/>
            </a:pPr>
            <a:endParaRPr lang="fr-FR" b="1" dirty="0">
              <a:solidFill>
                <a:schemeClr val="tx1">
                  <a:lumMod val="75000"/>
                  <a:lumOff val="25000"/>
                </a:schemeClr>
              </a:solidFill>
            </a:endParaRPr>
          </a:p>
          <a:p>
            <a:pPr marL="0" indent="0" eaLnBrk="1" fontAlgn="auto" hangingPunct="1">
              <a:lnSpc>
                <a:spcPct val="114000"/>
              </a:lnSpc>
              <a:spcAft>
                <a:spcPts val="0"/>
              </a:spcAft>
              <a:buFont typeface="Wingdings 3" charset="2"/>
              <a:buNone/>
              <a:defRPr/>
            </a:pPr>
            <a:r>
              <a:rPr lang="fr-FR" dirty="0">
                <a:solidFill>
                  <a:schemeClr val="tx1"/>
                </a:solidFill>
                <a:sym typeface="Wingdings" panose="05000000000000000000" pitchFamily="2" charset="2"/>
              </a:rPr>
              <a:t>	 Développer les circuits courts pour approvisionner les écoles: comment 	faire? Outils juridiques et sanitaires, </a:t>
            </a:r>
          </a:p>
          <a:p>
            <a:pPr marL="0" indent="0" eaLnBrk="1" fontAlgn="auto" hangingPunct="1">
              <a:lnSpc>
                <a:spcPct val="114000"/>
              </a:lnSpc>
              <a:spcAft>
                <a:spcPts val="0"/>
              </a:spcAft>
              <a:buFont typeface="Wingdings 3" charset="2"/>
              <a:buNone/>
              <a:defRPr/>
            </a:pPr>
            <a:r>
              <a:rPr lang="fr-FR" dirty="0">
                <a:solidFill>
                  <a:schemeClr val="tx1"/>
                </a:solidFill>
                <a:sym typeface="Wingdings" panose="05000000000000000000" pitchFamily="2" charset="2"/>
              </a:rPr>
              <a:t>	 Installer un poulailler ou un potager (écoles) : faisabilité pratique? 	Juridique? Sanitaire?</a:t>
            </a:r>
          </a:p>
          <a:p>
            <a:pPr marL="0" indent="0" eaLnBrk="1" fontAlgn="auto" hangingPunct="1">
              <a:lnSpc>
                <a:spcPct val="114000"/>
              </a:lnSpc>
              <a:spcAft>
                <a:spcPts val="0"/>
              </a:spcAft>
              <a:buFont typeface="Wingdings 3" charset="2"/>
              <a:buNone/>
              <a:defRPr/>
            </a:pPr>
            <a:r>
              <a:rPr lang="fr-FR" dirty="0">
                <a:solidFill>
                  <a:schemeClr val="tx1"/>
                </a:solidFill>
                <a:sym typeface="Wingdings" panose="05000000000000000000" pitchFamily="2" charset="2"/>
              </a:rPr>
              <a:t>	 Relancer la distribution des composteurs !</a:t>
            </a:r>
          </a:p>
          <a:p>
            <a:pPr marL="0" indent="0" eaLnBrk="1" fontAlgn="auto" hangingPunct="1">
              <a:lnSpc>
                <a:spcPct val="114000"/>
              </a:lnSpc>
              <a:spcAft>
                <a:spcPts val="0"/>
              </a:spcAft>
              <a:buFont typeface="Wingdings 3" charset="2"/>
              <a:buNone/>
              <a:defRPr/>
            </a:pPr>
            <a:r>
              <a:rPr lang="fr-FR" dirty="0">
                <a:solidFill>
                  <a:schemeClr val="tx1"/>
                </a:solidFill>
                <a:sym typeface="Wingdings" panose="05000000000000000000" pitchFamily="2" charset="2"/>
              </a:rPr>
              <a:t>	</a:t>
            </a:r>
            <a:endParaRPr lang="fr-FR" sz="2400" dirty="0">
              <a:solidFill>
                <a:schemeClr val="tx1"/>
              </a:solidFill>
            </a:endParaRPr>
          </a:p>
          <a:p>
            <a:pPr eaLnBrk="1" fontAlgn="auto" hangingPunct="1">
              <a:spcAft>
                <a:spcPts val="0"/>
              </a:spcAft>
              <a:buFont typeface="Wingdings 3" charset="2"/>
              <a:buChar char=""/>
              <a:defRPr/>
            </a:pPr>
            <a:endParaRPr lang="fr-FR" sz="2400" dirty="0">
              <a:solidFill>
                <a:schemeClr val="tx1">
                  <a:lumMod val="75000"/>
                  <a:lumOff val="25000"/>
                </a:schemeClr>
              </a:solidFill>
            </a:endParaRPr>
          </a:p>
        </p:txBody>
      </p:sp>
      <p:pic>
        <p:nvPicPr>
          <p:cNvPr id="29699"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6877" y="4170188"/>
            <a:ext cx="2282128" cy="128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ag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4657" y="3715783"/>
            <a:ext cx="1913666" cy="176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3923" y="4035279"/>
            <a:ext cx="1964032" cy="146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ZoneTexte 8"/>
          <p:cNvSpPr txBox="1">
            <a:spLocks noChangeArrowheads="1"/>
          </p:cNvSpPr>
          <p:nvPr/>
        </p:nvSpPr>
        <p:spPr bwMode="auto">
          <a:xfrm>
            <a:off x="2401888" y="5938838"/>
            <a:ext cx="4903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fr-FR" altLang="fr-FR" sz="1200">
                <a:solidFill>
                  <a:schemeClr val="tx1"/>
                </a:solidFill>
                <a:latin typeface="Arial" panose="020B0604020202020204" pitchFamily="34" charset="0"/>
              </a:rPr>
              <a:t>Questionnaires à destination des Mairies </a:t>
            </a: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24</a:t>
            </a:fld>
            <a:endParaRPr lang="fr-FR"/>
          </a:p>
        </p:txBody>
      </p:sp>
    </p:spTree>
    <p:extLst>
      <p:ext uri="{BB962C8B-B14F-4D97-AF65-F5344CB8AC3E}">
        <p14:creationId xmlns:p14="http://schemas.microsoft.com/office/powerpoint/2010/main" val="1463579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138238" y="568325"/>
            <a:ext cx="9121775" cy="665163"/>
          </a:xfrm>
        </p:spPr>
        <p:txBody>
          <a:bodyPr/>
          <a:lstStyle/>
          <a:p>
            <a:pPr algn="ctr" eaLnBrk="1" hangingPunct="1"/>
            <a:r>
              <a:rPr lang="fr-FR" altLang="fr-FR" sz="2800" dirty="0"/>
              <a:t>Principaux Atouts et Freins - Volet 3</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502647457"/>
              </p:ext>
            </p:extLst>
          </p:nvPr>
        </p:nvGraphicFramePr>
        <p:xfrm>
          <a:off x="268448" y="1799355"/>
          <a:ext cx="9924175" cy="3200400"/>
        </p:xfrm>
        <a:graphic>
          <a:graphicData uri="http://schemas.openxmlformats.org/drawingml/2006/table">
            <a:tbl>
              <a:tblPr firstRow="1" firstCol="1" bandRow="1">
                <a:tableStyleId>{1FECB4D8-DB02-4DC6-A0A2-4F2EBAE1DC90}</a:tableStyleId>
              </a:tblPr>
              <a:tblGrid>
                <a:gridCol w="4981029">
                  <a:extLst>
                    <a:ext uri="{9D8B030D-6E8A-4147-A177-3AD203B41FA5}">
                      <a16:colId xmlns="" xmlns:a16="http://schemas.microsoft.com/office/drawing/2014/main" val="20001"/>
                    </a:ext>
                  </a:extLst>
                </a:gridCol>
                <a:gridCol w="4943146">
                  <a:extLst>
                    <a:ext uri="{9D8B030D-6E8A-4147-A177-3AD203B41FA5}">
                      <a16:colId xmlns="" xmlns:a16="http://schemas.microsoft.com/office/drawing/2014/main" val="20002"/>
                    </a:ext>
                  </a:extLst>
                </a:gridCol>
              </a:tblGrid>
              <a:tr h="169232">
                <a:tc>
                  <a:txBody>
                    <a:bodyPr/>
                    <a:lstStyle/>
                    <a:p>
                      <a:pPr algn="ctr">
                        <a:spcAft>
                          <a:spcPts val="0"/>
                        </a:spcAft>
                      </a:pPr>
                      <a:r>
                        <a:rPr lang="fr-FR" sz="1400" dirty="0">
                          <a:effectLst/>
                        </a:rPr>
                        <a:t>Atouts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Freins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044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dirty="0">
                          <a:effectLst/>
                        </a:rPr>
                        <a:t>Fort intérêt des élus contre le gaspillage alimentaire des les écoles</a:t>
                      </a:r>
                      <a:endParaRPr lang="fr-FR" sz="1400" b="1" dirty="0">
                        <a:effectLst/>
                        <a:latin typeface="Cambria" panose="02040503050406030204" pitchFamily="18" charset="0"/>
                        <a:ea typeface="Calibri" panose="020F0502020204030204" pitchFamily="34" charset="0"/>
                        <a:cs typeface="Times New Roman" panose="02020603050405020304" pitchFamily="18" charset="0"/>
                      </a:endParaRPr>
                    </a:p>
                    <a:p>
                      <a:pPr algn="l">
                        <a:spcAft>
                          <a:spcPts val="0"/>
                        </a:spcAft>
                      </a:pPr>
                      <a:endParaRPr lang="fr-FR" sz="1400" b="1" dirty="0">
                        <a:effectLst/>
                        <a:latin typeface="Cambria" panose="02040503050406030204" pitchFamily="18" charset="0"/>
                        <a:ea typeface="Calibri" panose="020F0502020204030204" pitchFamily="34" charset="0"/>
                        <a:cs typeface="Times New Roman" panose="02020603050405020304" pitchFamily="18" charset="0"/>
                      </a:endParaRP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fr-FR" sz="1400" b="1" dirty="0">
                          <a:effectLst/>
                        </a:rPr>
                        <a:t>Démarche novatrice avec une nécessité pour chacun de faire la distinction entre "tri sélectif" et "prévention des déchets« </a:t>
                      </a: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2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dirty="0">
                          <a:effectLst/>
                        </a:rPr>
                        <a:t>Beaucoup de maisons individuelles avec la possibilité de composter</a:t>
                      </a:r>
                      <a:endParaRPr lang="fr-FR" sz="1400" b="1" dirty="0">
                        <a:effectLst/>
                        <a:latin typeface="Cambria" panose="02040503050406030204" pitchFamily="18" charset="0"/>
                        <a:ea typeface="Calibri" panose="020F0502020204030204" pitchFamily="34" charset="0"/>
                        <a:cs typeface="Times New Roman" panose="02020603050405020304" pitchFamily="18" charset="0"/>
                      </a:endParaRPr>
                    </a:p>
                    <a:p>
                      <a:pPr algn="l">
                        <a:spcAft>
                          <a:spcPts val="0"/>
                        </a:spcAft>
                      </a:pPr>
                      <a:endParaRPr lang="fr-FR" sz="1400" b="1" dirty="0">
                        <a:effectLst/>
                        <a:latin typeface="Cambria" panose="02040503050406030204" pitchFamily="18" charset="0"/>
                        <a:ea typeface="Calibri" panose="020F0502020204030204" pitchFamily="34" charset="0"/>
                        <a:cs typeface="Times New Roman" panose="02020603050405020304" pitchFamily="18" charset="0"/>
                      </a:endParaRP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fr-FR" sz="1400" b="1" dirty="0">
                          <a:effectLst/>
                        </a:rPr>
                        <a:t> Manque de données précises sur les composteurs et sur leur utilisation; pas de suivi de l’utilisation des composteurs distribués</a:t>
                      </a: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88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dirty="0">
                          <a:effectLst/>
                        </a:rPr>
                        <a:t>Campagne de distribution entre 2008 et 2012 de composteurs (15 € le composteurs de 400 litres) non suivie</a:t>
                      </a: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dirty="0">
                          <a:effectLst/>
                        </a:rPr>
                        <a:t>Très peu d’artisans réparateurs référencés</a:t>
                      </a:r>
                      <a:endParaRPr lang="fr-FR" sz="1400" b="1" dirty="0">
                        <a:effectLst/>
                        <a:latin typeface="Cambria" panose="02040503050406030204" pitchFamily="18" charset="0"/>
                        <a:ea typeface="Calibri" panose="020F0502020204030204" pitchFamily="34" charset="0"/>
                        <a:cs typeface="Times New Roman" panose="02020603050405020304" pitchFamily="18" charset="0"/>
                      </a:endParaRPr>
                    </a:p>
                    <a:p>
                      <a:pPr algn="ctr">
                        <a:spcAft>
                          <a:spcPts val="0"/>
                        </a:spcAft>
                      </a:pPr>
                      <a:endParaRPr lang="fr-FR" sz="1400" b="1" dirty="0">
                        <a:effectLst/>
                        <a:latin typeface="Cambria" panose="02040503050406030204" pitchFamily="18" charset="0"/>
                        <a:ea typeface="Calibri" panose="020F0502020204030204" pitchFamily="34" charset="0"/>
                        <a:cs typeface="Times New Roman" panose="02020603050405020304" pitchFamily="18" charset="0"/>
                      </a:endParaRP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259">
                <a:tc>
                  <a:txBody>
                    <a:bodyPr/>
                    <a:lstStyle/>
                    <a:p>
                      <a:pPr algn="l">
                        <a:spcAft>
                          <a:spcPts val="0"/>
                        </a:spcAft>
                      </a:pPr>
                      <a:r>
                        <a:rPr lang="fr-FR" sz="1400" b="1" dirty="0">
                          <a:effectLst/>
                        </a:rPr>
                        <a:t>Une entreprise d'insertion (10 salariés) fait du réemploi de matériel informatique</a:t>
                      </a: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b="1" dirty="0">
                          <a:effectLst/>
                          <a:latin typeface="Cambria" panose="02040503050406030204" pitchFamily="18" charset="0"/>
                          <a:ea typeface="Calibri" panose="020F0502020204030204" pitchFamily="34" charset="0"/>
                          <a:cs typeface="Times New Roman" panose="02020603050405020304" pitchFamily="18" charset="0"/>
                        </a:rPr>
                        <a:t>-</a:t>
                      </a: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335259">
                <a:tc>
                  <a:txBody>
                    <a:bodyPr/>
                    <a:lstStyle/>
                    <a:p>
                      <a:pPr algn="l">
                        <a:spcAft>
                          <a:spcPts val="0"/>
                        </a:spcAft>
                      </a:pPr>
                      <a:r>
                        <a:rPr lang="fr-FR" sz="1400" b="1" dirty="0">
                          <a:effectLst/>
                        </a:rPr>
                        <a:t>Partenariat entre commune (Avensan), supermarchés (Casino et </a:t>
                      </a:r>
                      <a:r>
                        <a:rPr lang="fr-FR" sz="1400" b="1" dirty="0" err="1">
                          <a:effectLst/>
                        </a:rPr>
                        <a:t>Netto</a:t>
                      </a:r>
                      <a:r>
                        <a:rPr lang="fr-FR" sz="1400" b="1" dirty="0">
                          <a:effectLst/>
                        </a:rPr>
                        <a:t>) et Banque alimentaire pour lutter contre le gaspillage alimentaire </a:t>
                      </a: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b="1" dirty="0">
                          <a:effectLst/>
                        </a:rPr>
                        <a:t>-</a:t>
                      </a:r>
                      <a:endParaRPr lang="fr-FR" sz="1400" b="1" dirty="0">
                        <a:effectLst/>
                        <a:latin typeface="Cambria" panose="02040503050406030204" pitchFamily="18" charset="0"/>
                        <a:ea typeface="Calibri" panose="020F0502020204030204" pitchFamily="34" charset="0"/>
                        <a:cs typeface="Times New Roman" panose="02020603050405020304" pitchFamily="18" charset="0"/>
                      </a:endParaRPr>
                    </a:p>
                  </a:txBody>
                  <a:tcPr marL="28753" marR="28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8"/>
                  </a:ext>
                </a:extLst>
              </a:tr>
            </a:tbl>
          </a:graphicData>
        </a:graphic>
      </p:graphicFrame>
      <p:pic>
        <p:nvPicPr>
          <p:cNvPr id="30795"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25</a:t>
            </a:fld>
            <a:endParaRPr lang="fr-FR"/>
          </a:p>
        </p:txBody>
      </p:sp>
    </p:spTree>
    <p:extLst>
      <p:ext uri="{BB962C8B-B14F-4D97-AF65-F5344CB8AC3E}">
        <p14:creationId xmlns:p14="http://schemas.microsoft.com/office/powerpoint/2010/main" val="3454008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677863" y="609600"/>
            <a:ext cx="8596312" cy="687388"/>
          </a:xfrm>
        </p:spPr>
        <p:txBody>
          <a:bodyPr/>
          <a:lstStyle/>
          <a:p>
            <a:pPr algn="ctr" eaLnBrk="1" hangingPunct="1"/>
            <a:r>
              <a:rPr lang="fr-FR" altLang="fr-FR" sz="2800"/>
              <a:t>Volet 4 : Partenaires potentiels</a:t>
            </a:r>
          </a:p>
        </p:txBody>
      </p:sp>
      <p:sp>
        <p:nvSpPr>
          <p:cNvPr id="3" name="Espace réservé du contenu 2"/>
          <p:cNvSpPr>
            <a:spLocks noGrp="1"/>
          </p:cNvSpPr>
          <p:nvPr>
            <p:ph idx="1"/>
          </p:nvPr>
        </p:nvSpPr>
        <p:spPr>
          <a:xfrm>
            <a:off x="677863" y="1201738"/>
            <a:ext cx="8845550" cy="5329237"/>
          </a:xfrm>
        </p:spPr>
        <p:txBody>
          <a:bodyPr rtlCol="0">
            <a:normAutofit fontScale="92500" lnSpcReduction="20000"/>
          </a:bodyPr>
          <a:lstStyle/>
          <a:p>
            <a:pPr eaLnBrk="1" fontAlgn="auto" hangingPunct="1">
              <a:spcAft>
                <a:spcPts val="0"/>
              </a:spcAft>
              <a:buFont typeface="Wingdings 3" charset="2"/>
              <a:buChar char=""/>
              <a:defRPr/>
            </a:pPr>
            <a:r>
              <a:rPr lang="fr-FR" b="1" dirty="0">
                <a:solidFill>
                  <a:schemeClr val="tx1">
                    <a:lumMod val="75000"/>
                    <a:lumOff val="25000"/>
                  </a:schemeClr>
                </a:solidFill>
              </a:rPr>
              <a:t>Les partenaires institutionnels: </a:t>
            </a:r>
          </a:p>
          <a:p>
            <a:pPr marL="0" indent="0" eaLnBrk="1" fontAlgn="auto" hangingPunct="1">
              <a:spcAft>
                <a:spcPts val="0"/>
              </a:spcAft>
              <a:buFont typeface="Wingdings 3" charset="2"/>
              <a:buNone/>
              <a:defRPr/>
            </a:pPr>
            <a:r>
              <a:rPr lang="fr-FR" dirty="0">
                <a:solidFill>
                  <a:schemeClr val="tx1">
                    <a:lumMod val="75000"/>
                    <a:lumOff val="25000"/>
                  </a:schemeClr>
                </a:solidFill>
              </a:rPr>
              <a:t>	</a:t>
            </a:r>
            <a:r>
              <a:rPr lang="fr-FR" dirty="0">
                <a:solidFill>
                  <a:schemeClr val="tx1">
                    <a:lumMod val="75000"/>
                    <a:lumOff val="25000"/>
                  </a:schemeClr>
                </a:solidFill>
                <a:sym typeface="Wingdings" panose="05000000000000000000" pitchFamily="2" charset="2"/>
              </a:rPr>
              <a:t> les 10 communes</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Région Nouvelle Aquitaine, CD 33, ADEME</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Pays Médoc</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Relais potentiels: les CME et CMJ? </a:t>
            </a:r>
          </a:p>
          <a:p>
            <a:pPr eaLnBrk="1" fontAlgn="auto" hangingPunct="1">
              <a:spcAft>
                <a:spcPts val="0"/>
              </a:spcAft>
              <a:buFont typeface="Wingdings 3" charset="2"/>
              <a:buChar char=""/>
              <a:defRPr/>
            </a:pPr>
            <a:r>
              <a:rPr lang="fr-FR" b="1" dirty="0">
                <a:solidFill>
                  <a:schemeClr val="tx1">
                    <a:lumMod val="75000"/>
                    <a:lumOff val="25000"/>
                  </a:schemeClr>
                </a:solidFill>
                <a:sym typeface="Wingdings" panose="05000000000000000000" pitchFamily="2" charset="2"/>
              </a:rPr>
              <a:t>Les Chambres Consulaires: </a:t>
            </a:r>
            <a:r>
              <a:rPr lang="fr-FR" dirty="0">
                <a:solidFill>
                  <a:schemeClr val="tx1">
                    <a:lumMod val="75000"/>
                    <a:lumOff val="25000"/>
                  </a:schemeClr>
                </a:solidFill>
                <a:sym typeface="Wingdings" panose="05000000000000000000" pitchFamily="2" charset="2"/>
              </a:rPr>
              <a:t>CCI, CMA, Club des entrepreneurs du Médoc</a:t>
            </a:r>
          </a:p>
          <a:p>
            <a:pPr eaLnBrk="1" fontAlgn="auto" hangingPunct="1">
              <a:spcAft>
                <a:spcPts val="0"/>
              </a:spcAft>
              <a:buFont typeface="Wingdings 3" charset="2"/>
              <a:buChar char=""/>
              <a:defRPr/>
            </a:pPr>
            <a:r>
              <a:rPr lang="fr-FR" b="1" dirty="0">
                <a:solidFill>
                  <a:schemeClr val="tx1">
                    <a:lumMod val="75000"/>
                    <a:lumOff val="25000"/>
                  </a:schemeClr>
                </a:solidFill>
                <a:sym typeface="Wingdings" panose="05000000000000000000" pitchFamily="2" charset="2"/>
              </a:rPr>
              <a:t>Le Collège </a:t>
            </a:r>
            <a:r>
              <a:rPr lang="fr-FR" b="1" dirty="0" err="1">
                <a:solidFill>
                  <a:schemeClr val="tx1">
                    <a:lumMod val="75000"/>
                    <a:lumOff val="25000"/>
                  </a:schemeClr>
                </a:solidFill>
                <a:sym typeface="Wingdings" panose="05000000000000000000" pitchFamily="2" charset="2"/>
              </a:rPr>
              <a:t>Canterane</a:t>
            </a:r>
            <a:r>
              <a:rPr lang="fr-FR" b="1" dirty="0">
                <a:solidFill>
                  <a:schemeClr val="tx1">
                    <a:lumMod val="75000"/>
                    <a:lumOff val="25000"/>
                  </a:schemeClr>
                </a:solidFill>
                <a:sym typeface="Wingdings" panose="05000000000000000000" pitchFamily="2" charset="2"/>
              </a:rPr>
              <a:t> de Castelnau-de-Médoc</a:t>
            </a:r>
          </a:p>
          <a:p>
            <a:pPr eaLnBrk="1" fontAlgn="auto" hangingPunct="1">
              <a:spcAft>
                <a:spcPts val="0"/>
              </a:spcAft>
              <a:buFont typeface="Wingdings 3" charset="2"/>
              <a:buChar char=""/>
              <a:defRPr/>
            </a:pPr>
            <a:r>
              <a:rPr lang="fr-FR" b="1" dirty="0">
                <a:solidFill>
                  <a:schemeClr val="tx1">
                    <a:lumMod val="75000"/>
                    <a:lumOff val="25000"/>
                  </a:schemeClr>
                </a:solidFill>
                <a:sym typeface="Wingdings" panose="05000000000000000000" pitchFamily="2" charset="2"/>
              </a:rPr>
              <a:t>Associations œuvrant pour la prévention des déchets: </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Région: CREPAQ (Bordeaux)</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Local: Ecoacteurs en Médoc et CPIE-</a:t>
            </a:r>
            <a:r>
              <a:rPr lang="fr-FR" dirty="0" err="1">
                <a:solidFill>
                  <a:schemeClr val="tx1">
                    <a:lumMod val="75000"/>
                    <a:lumOff val="25000"/>
                  </a:schemeClr>
                </a:solidFill>
                <a:sym typeface="Wingdings" panose="05000000000000000000" pitchFamily="2" charset="2"/>
              </a:rPr>
              <a:t>Curuma</a:t>
            </a:r>
            <a:r>
              <a:rPr lang="fr-FR" dirty="0">
                <a:solidFill>
                  <a:schemeClr val="tx1">
                    <a:lumMod val="75000"/>
                    <a:lumOff val="25000"/>
                  </a:schemeClr>
                </a:solidFill>
                <a:sym typeface="Wingdings" panose="05000000000000000000" pitchFamily="2" charset="2"/>
              </a:rPr>
              <a:t> </a:t>
            </a:r>
          </a:p>
          <a:p>
            <a:pPr eaLnBrk="1" fontAlgn="auto" hangingPunct="1">
              <a:spcAft>
                <a:spcPts val="0"/>
              </a:spcAft>
              <a:buFont typeface="Wingdings 3" charset="2"/>
              <a:buChar char=""/>
              <a:defRPr/>
            </a:pPr>
            <a:r>
              <a:rPr lang="fr-FR" b="1" dirty="0">
                <a:solidFill>
                  <a:schemeClr val="tx1">
                    <a:lumMod val="75000"/>
                    <a:lumOff val="25000"/>
                  </a:schemeClr>
                </a:solidFill>
                <a:sym typeface="Wingdings" panose="05000000000000000000" pitchFamily="2" charset="2"/>
              </a:rPr>
              <a:t>Les prestataires de la CDC: </a:t>
            </a:r>
            <a:r>
              <a:rPr lang="fr-FR" dirty="0">
                <a:solidFill>
                  <a:schemeClr val="tx1">
                    <a:lumMod val="75000"/>
                    <a:lumOff val="25000"/>
                  </a:schemeClr>
                </a:solidFill>
                <a:sym typeface="Wingdings" panose="05000000000000000000" pitchFamily="2" charset="2"/>
              </a:rPr>
              <a:t>VEOLIA, SITA, Enfance pour tous</a:t>
            </a:r>
          </a:p>
          <a:p>
            <a:pPr eaLnBrk="1" fontAlgn="auto" hangingPunct="1">
              <a:spcAft>
                <a:spcPts val="0"/>
              </a:spcAft>
              <a:buFont typeface="Wingdings 3" charset="2"/>
              <a:buChar char=""/>
              <a:defRPr/>
            </a:pPr>
            <a:r>
              <a:rPr lang="fr-FR" b="1" dirty="0">
                <a:solidFill>
                  <a:schemeClr val="tx1">
                    <a:lumMod val="75000"/>
                    <a:lumOff val="25000"/>
                  </a:schemeClr>
                </a:solidFill>
                <a:sym typeface="Wingdings" panose="05000000000000000000" pitchFamily="2" charset="2"/>
              </a:rPr>
              <a:t>Les acteurs de l’économie sociale et solidaire: </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Régional: SCI </a:t>
            </a:r>
            <a:r>
              <a:rPr lang="fr-FR" dirty="0" err="1">
                <a:solidFill>
                  <a:schemeClr val="tx1">
                    <a:lumMod val="75000"/>
                    <a:lumOff val="25000"/>
                  </a:schemeClr>
                </a:solidFill>
                <a:sym typeface="Wingdings" panose="05000000000000000000" pitchFamily="2" charset="2"/>
              </a:rPr>
              <a:t>Nardini</a:t>
            </a:r>
            <a:r>
              <a:rPr lang="fr-FR" dirty="0">
                <a:solidFill>
                  <a:schemeClr val="tx1">
                    <a:lumMod val="75000"/>
                    <a:lumOff val="25000"/>
                  </a:schemeClr>
                </a:solidFill>
                <a:sym typeface="Wingdings" panose="05000000000000000000" pitchFamily="2" charset="2"/>
              </a:rPr>
              <a:t>, Emmaüs, Le Secours Populaire, Envie… </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Local: GI Informatique, Les Restos du Cœur, Saint Vincent de Paul</a:t>
            </a:r>
          </a:p>
          <a:p>
            <a:pPr marL="0" indent="0" eaLnBrk="1" fontAlgn="auto" hangingPunct="1">
              <a:spcAft>
                <a:spcPts val="0"/>
              </a:spcAft>
              <a:buFont typeface="Wingdings 3" charset="2"/>
              <a:buNone/>
              <a:defRPr/>
            </a:pPr>
            <a:r>
              <a:rPr lang="fr-FR" dirty="0">
                <a:solidFill>
                  <a:schemeClr val="tx1">
                    <a:lumMod val="75000"/>
                    <a:lumOff val="25000"/>
                  </a:schemeClr>
                </a:solidFill>
                <a:sym typeface="Wingdings" panose="05000000000000000000" pitchFamily="2" charset="2"/>
              </a:rPr>
              <a:t>	 En cours de réflexion: épicerie solidaire à Saumos, Castelnau-de-Médoc</a:t>
            </a:r>
          </a:p>
          <a:p>
            <a:pPr eaLnBrk="1" fontAlgn="auto" hangingPunct="1">
              <a:spcAft>
                <a:spcPts val="0"/>
              </a:spcAft>
              <a:buFont typeface="Wingdings 3" charset="2"/>
              <a:buChar char=""/>
              <a:defRPr/>
            </a:pPr>
            <a:r>
              <a:rPr lang="fr-FR" b="1" dirty="0">
                <a:solidFill>
                  <a:schemeClr val="tx1">
                    <a:lumMod val="75000"/>
                    <a:lumOff val="25000"/>
                  </a:schemeClr>
                </a:solidFill>
                <a:sym typeface="Wingdings" panose="05000000000000000000" pitchFamily="2" charset="2"/>
              </a:rPr>
              <a:t>Les bailleurs sociaux du territoire</a:t>
            </a:r>
          </a:p>
          <a:p>
            <a:pPr eaLnBrk="1" fontAlgn="auto" hangingPunct="1">
              <a:spcAft>
                <a:spcPts val="0"/>
              </a:spcAft>
              <a:buFont typeface="Wingdings 3" charset="2"/>
              <a:buChar char=""/>
              <a:defRPr/>
            </a:pPr>
            <a:endParaRPr lang="fr-FR" dirty="0">
              <a:solidFill>
                <a:schemeClr val="tx1">
                  <a:lumMod val="75000"/>
                  <a:lumOff val="25000"/>
                </a:schemeClr>
              </a:solidFill>
            </a:endParaRPr>
          </a:p>
        </p:txBody>
      </p:sp>
      <p:pic>
        <p:nvPicPr>
          <p:cNvPr id="32772"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26</a:t>
            </a:fld>
            <a:endParaRPr lang="fr-FR"/>
          </a:p>
        </p:txBody>
      </p:sp>
    </p:spTree>
    <p:extLst>
      <p:ext uri="{BB962C8B-B14F-4D97-AF65-F5344CB8AC3E}">
        <p14:creationId xmlns:p14="http://schemas.microsoft.com/office/powerpoint/2010/main" val="3794932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9938" y="938213"/>
            <a:ext cx="8596312" cy="5461000"/>
          </a:xfrm>
        </p:spPr>
        <p:txBody>
          <a:bodyPr rtlCol="0">
            <a:normAutofit/>
          </a:bodyPr>
          <a:lstStyle/>
          <a:p>
            <a:pPr eaLnBrk="1" fontAlgn="auto" hangingPunct="1">
              <a:spcAft>
                <a:spcPts val="0"/>
              </a:spcAft>
              <a:buFont typeface="Wingdings 3" charset="2"/>
              <a:buChar char=""/>
              <a:defRPr/>
            </a:pPr>
            <a:r>
              <a:rPr lang="fr-FR" sz="2100" b="1" dirty="0">
                <a:solidFill>
                  <a:schemeClr val="tx1">
                    <a:lumMod val="75000"/>
                    <a:lumOff val="25000"/>
                  </a:schemeClr>
                </a:solidFill>
              </a:rPr>
              <a:t>Les gros producteurs de fermentescibles:</a:t>
            </a:r>
          </a:p>
          <a:p>
            <a:pPr eaLnBrk="1" fontAlgn="auto" hangingPunct="1">
              <a:spcAft>
                <a:spcPts val="0"/>
              </a:spcAft>
              <a:buFont typeface="Wingdings 3" charset="2"/>
              <a:buChar char=""/>
              <a:defRPr/>
            </a:pPr>
            <a:endParaRPr lang="fr-FR" sz="1300" b="1" dirty="0">
              <a:solidFill>
                <a:schemeClr val="tx1">
                  <a:lumMod val="75000"/>
                  <a:lumOff val="25000"/>
                </a:schemeClr>
              </a:solidFill>
            </a:endParaRPr>
          </a:p>
          <a:p>
            <a:pPr eaLnBrk="1" fontAlgn="auto" hangingPunct="1">
              <a:spcAft>
                <a:spcPts val="0"/>
              </a:spcAft>
              <a:buFont typeface="Wingdings 3" charset="2"/>
              <a:buChar char=""/>
              <a:defRPr/>
            </a:pPr>
            <a:endParaRPr lang="fr-FR" sz="1300" b="1" dirty="0">
              <a:solidFill>
                <a:schemeClr val="tx1">
                  <a:lumMod val="75000"/>
                  <a:lumOff val="25000"/>
                </a:schemeClr>
              </a:solidFill>
            </a:endParaRPr>
          </a:p>
          <a:p>
            <a:pPr eaLnBrk="1" fontAlgn="auto" hangingPunct="1">
              <a:spcAft>
                <a:spcPts val="0"/>
              </a:spcAft>
              <a:buFont typeface="Wingdings 3" charset="2"/>
              <a:buChar char=""/>
              <a:defRPr/>
            </a:pPr>
            <a:endParaRPr lang="fr-FR" sz="1300" b="1" dirty="0">
              <a:solidFill>
                <a:schemeClr val="tx1">
                  <a:lumMod val="75000"/>
                  <a:lumOff val="25000"/>
                </a:schemeClr>
              </a:solidFill>
            </a:endParaRPr>
          </a:p>
          <a:p>
            <a:pPr eaLnBrk="1" fontAlgn="auto" hangingPunct="1">
              <a:spcAft>
                <a:spcPts val="0"/>
              </a:spcAft>
              <a:buFont typeface="Wingdings 3" charset="2"/>
              <a:buChar char=""/>
              <a:defRPr/>
            </a:pPr>
            <a:endParaRPr lang="fr-FR" sz="1300" b="1" dirty="0">
              <a:solidFill>
                <a:schemeClr val="tx1">
                  <a:lumMod val="75000"/>
                  <a:lumOff val="25000"/>
                </a:schemeClr>
              </a:solidFill>
            </a:endParaRPr>
          </a:p>
          <a:p>
            <a:pPr eaLnBrk="1" fontAlgn="auto" hangingPunct="1">
              <a:spcAft>
                <a:spcPts val="0"/>
              </a:spcAft>
              <a:buFont typeface="Wingdings 3" charset="2"/>
              <a:buChar char=""/>
              <a:defRPr/>
            </a:pPr>
            <a:endParaRPr lang="fr-FR" sz="1300" b="1" dirty="0">
              <a:solidFill>
                <a:schemeClr val="tx1">
                  <a:lumMod val="75000"/>
                  <a:lumOff val="25000"/>
                </a:schemeClr>
              </a:solidFill>
            </a:endParaRPr>
          </a:p>
          <a:p>
            <a:pPr eaLnBrk="1" fontAlgn="auto" hangingPunct="1">
              <a:spcAft>
                <a:spcPts val="0"/>
              </a:spcAft>
              <a:buFont typeface="Wingdings 3" charset="2"/>
              <a:buChar char=""/>
              <a:defRPr/>
            </a:pPr>
            <a:endParaRPr lang="fr-FR" sz="1300" b="1" dirty="0">
              <a:solidFill>
                <a:schemeClr val="tx1">
                  <a:lumMod val="75000"/>
                  <a:lumOff val="25000"/>
                </a:schemeClr>
              </a:solidFill>
            </a:endParaRPr>
          </a:p>
          <a:p>
            <a:pPr eaLnBrk="1" fontAlgn="auto" hangingPunct="1">
              <a:spcAft>
                <a:spcPts val="0"/>
              </a:spcAft>
              <a:buFont typeface="Wingdings 3" charset="2"/>
              <a:buChar char=""/>
              <a:defRPr/>
            </a:pPr>
            <a:endParaRPr lang="fr-FR" sz="1500" b="1" dirty="0">
              <a:solidFill>
                <a:schemeClr val="tx1">
                  <a:lumMod val="75000"/>
                  <a:lumOff val="25000"/>
                </a:schemeClr>
              </a:solidFill>
            </a:endParaRPr>
          </a:p>
          <a:p>
            <a:pPr marL="0" indent="0" eaLnBrk="1" fontAlgn="auto" hangingPunct="1">
              <a:spcAft>
                <a:spcPts val="0"/>
              </a:spcAft>
              <a:buFont typeface="Wingdings 3" charset="2"/>
              <a:buNone/>
              <a:defRPr/>
            </a:pPr>
            <a:r>
              <a:rPr lang="fr-FR" sz="1300" b="1" dirty="0">
                <a:solidFill>
                  <a:schemeClr val="tx1">
                    <a:lumMod val="75000"/>
                    <a:lumOff val="25000"/>
                  </a:schemeClr>
                </a:solidFill>
              </a:rPr>
              <a:t> </a:t>
            </a:r>
          </a:p>
          <a:p>
            <a:pPr marL="0" indent="0" eaLnBrk="1" fontAlgn="auto" hangingPunct="1">
              <a:spcAft>
                <a:spcPts val="0"/>
              </a:spcAft>
              <a:buFont typeface="Wingdings 3" charset="2"/>
              <a:buNone/>
              <a:defRPr/>
            </a:pPr>
            <a:endParaRPr lang="fr-FR" dirty="0">
              <a:solidFill>
                <a:schemeClr val="tx1">
                  <a:lumMod val="75000"/>
                  <a:lumOff val="25000"/>
                </a:schemeClr>
              </a:solidFill>
            </a:endParaRPr>
          </a:p>
          <a:p>
            <a:pPr marL="0" indent="0" eaLnBrk="1" fontAlgn="auto" hangingPunct="1">
              <a:spcAft>
                <a:spcPts val="0"/>
              </a:spcAft>
              <a:buFont typeface="Wingdings 3" charset="2"/>
              <a:buNone/>
              <a:defRPr/>
            </a:pPr>
            <a:endParaRPr lang="fr-FR" dirty="0">
              <a:solidFill>
                <a:schemeClr val="tx1">
                  <a:lumMod val="75000"/>
                  <a:lumOff val="25000"/>
                </a:schemeClr>
              </a:solidFill>
            </a:endParaRPr>
          </a:p>
          <a:p>
            <a:pPr marL="0" indent="0" eaLnBrk="1" fontAlgn="auto" hangingPunct="1">
              <a:spcAft>
                <a:spcPts val="0"/>
              </a:spcAft>
              <a:buFont typeface="Wingdings 3" charset="2"/>
              <a:buNone/>
              <a:defRPr/>
            </a:pPr>
            <a:endParaRPr lang="fr-FR" dirty="0">
              <a:solidFill>
                <a:schemeClr val="tx1">
                  <a:lumMod val="75000"/>
                  <a:lumOff val="25000"/>
                </a:schemeClr>
              </a:solidFill>
            </a:endParaRPr>
          </a:p>
        </p:txBody>
      </p:sp>
      <p:pic>
        <p:nvPicPr>
          <p:cNvPr id="33795"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au 6"/>
          <p:cNvGraphicFramePr>
            <a:graphicFrameLocks noGrp="1"/>
          </p:cNvGraphicFramePr>
          <p:nvPr/>
        </p:nvGraphicFramePr>
        <p:xfrm>
          <a:off x="177800" y="1452563"/>
          <a:ext cx="5133975" cy="4024327"/>
        </p:xfrm>
        <a:graphic>
          <a:graphicData uri="http://schemas.openxmlformats.org/drawingml/2006/table">
            <a:tbl>
              <a:tblPr firstRow="1" firstCol="1" bandRow="1">
                <a:tableStyleId>{5C22544A-7EE6-4342-B048-85BDC9FD1C3A}</a:tableStyleId>
              </a:tblPr>
              <a:tblGrid>
                <a:gridCol w="1383991">
                  <a:extLst>
                    <a:ext uri="{9D8B030D-6E8A-4147-A177-3AD203B41FA5}">
                      <a16:colId xmlns="" xmlns:a16="http://schemas.microsoft.com/office/drawing/2014/main" val="20000"/>
                    </a:ext>
                  </a:extLst>
                </a:gridCol>
                <a:gridCol w="1861850">
                  <a:extLst>
                    <a:ext uri="{9D8B030D-6E8A-4147-A177-3AD203B41FA5}">
                      <a16:colId xmlns="" xmlns:a16="http://schemas.microsoft.com/office/drawing/2014/main" val="20001"/>
                    </a:ext>
                  </a:extLst>
                </a:gridCol>
                <a:gridCol w="1888134">
                  <a:extLst>
                    <a:ext uri="{9D8B030D-6E8A-4147-A177-3AD203B41FA5}">
                      <a16:colId xmlns="" xmlns:a16="http://schemas.microsoft.com/office/drawing/2014/main" val="20002"/>
                    </a:ext>
                  </a:extLst>
                </a:gridCol>
              </a:tblGrid>
              <a:tr h="231906">
                <a:tc rowSpan="18">
                  <a:txBody>
                    <a:bodyPr/>
                    <a:lstStyle/>
                    <a:p>
                      <a:pPr algn="l">
                        <a:spcAft>
                          <a:spcPts val="0"/>
                        </a:spcAft>
                      </a:pPr>
                      <a:r>
                        <a:rPr lang="fr-FR" sz="1400" dirty="0">
                          <a:effectLst/>
                        </a:rPr>
                        <a:t>Hôtels, </a:t>
                      </a:r>
                    </a:p>
                    <a:p>
                      <a:pPr algn="l">
                        <a:spcAft>
                          <a:spcPts val="0"/>
                        </a:spcAft>
                      </a:pPr>
                      <a:r>
                        <a:rPr lang="fr-FR" sz="1400" dirty="0">
                          <a:effectLst/>
                        </a:rPr>
                        <a:t>Restaurants, Bar</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accent5">
                        <a:lumMod val="75000"/>
                      </a:schemeClr>
                    </a:solidFill>
                  </a:tcPr>
                </a:tc>
                <a:tc>
                  <a:txBody>
                    <a:bodyPr/>
                    <a:lstStyle/>
                    <a:p>
                      <a:pPr algn="l">
                        <a:spcAft>
                          <a:spcPts val="0"/>
                        </a:spcAft>
                      </a:pPr>
                      <a:r>
                        <a:rPr lang="fr-FR" sz="1400" b="0" dirty="0">
                          <a:solidFill>
                            <a:schemeClr val="tx1"/>
                          </a:solidFill>
                          <a:effectLst/>
                        </a:rPr>
                        <a:t>Café des sports</a:t>
                      </a:r>
                      <a:endParaRPr lang="fr-FR" sz="18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a:txBody>
                    <a:bodyPr/>
                    <a:lstStyle/>
                    <a:p>
                      <a:pPr algn="l">
                        <a:spcAft>
                          <a:spcPts val="0"/>
                        </a:spcAft>
                      </a:pPr>
                      <a:r>
                        <a:rPr lang="fr-FR" sz="1400" b="0" dirty="0">
                          <a:solidFill>
                            <a:schemeClr val="tx1"/>
                          </a:solidFill>
                          <a:effectLst/>
                        </a:rPr>
                        <a:t>Avensan</a:t>
                      </a:r>
                      <a:endParaRPr lang="fr-FR" sz="18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extLst>
                  <a:ext uri="{0D108BD9-81ED-4DB2-BD59-A6C34878D82A}">
                    <a16:rowId xmlns="" xmlns:a16="http://schemas.microsoft.com/office/drawing/2014/main" val="10000"/>
                  </a:ext>
                </a:extLst>
              </a:tr>
              <a:tr h="213359">
                <a:tc vMerge="1">
                  <a:txBody>
                    <a:bodyPr/>
                    <a:lstStyle/>
                    <a:p>
                      <a:endParaRPr lang="fr-FR"/>
                    </a:p>
                  </a:txBody>
                  <a:tcPr/>
                </a:tc>
                <a:tc>
                  <a:txBody>
                    <a:bodyPr/>
                    <a:lstStyle/>
                    <a:p>
                      <a:pPr algn="l">
                        <a:spcAft>
                          <a:spcPts val="0"/>
                        </a:spcAft>
                      </a:pPr>
                      <a:r>
                        <a:rPr lang="fr-FR" sz="1400" dirty="0">
                          <a:effectLst/>
                        </a:rPr>
                        <a:t>L'imprévu</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noFill/>
                  </a:tcPr>
                </a:tc>
                <a:tc>
                  <a:txBody>
                    <a:bodyPr/>
                    <a:lstStyle/>
                    <a:p>
                      <a:pPr algn="l">
                        <a:spcAft>
                          <a:spcPts val="0"/>
                        </a:spcAft>
                      </a:pPr>
                      <a:r>
                        <a:rPr lang="fr-FR" sz="1400" dirty="0">
                          <a:effectLst/>
                        </a:rPr>
                        <a:t>Castelnau-de-Médoc</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noFill/>
                  </a:tcPr>
                </a:tc>
                <a:extLst>
                  <a:ext uri="{0D108BD9-81ED-4DB2-BD59-A6C34878D82A}">
                    <a16:rowId xmlns="" xmlns:a16="http://schemas.microsoft.com/office/drawing/2014/main" val="10001"/>
                  </a:ext>
                </a:extLst>
              </a:tr>
              <a:tr h="213359">
                <a:tc vMerge="1">
                  <a:txBody>
                    <a:bodyPr/>
                    <a:lstStyle/>
                    <a:p>
                      <a:endParaRPr lang="fr-FR"/>
                    </a:p>
                  </a:txBody>
                  <a:tcPr/>
                </a:tc>
                <a:tc>
                  <a:txBody>
                    <a:bodyPr/>
                    <a:lstStyle/>
                    <a:p>
                      <a:pPr algn="l">
                        <a:spcAft>
                          <a:spcPts val="0"/>
                        </a:spcAft>
                      </a:pPr>
                      <a:r>
                        <a:rPr lang="fr-FR" sz="1400" dirty="0">
                          <a:effectLst/>
                        </a:rPr>
                        <a:t>Le relais de Listrac</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rowSpan="2">
                  <a:txBody>
                    <a:bodyPr/>
                    <a:lstStyle/>
                    <a:p>
                      <a:pPr algn="just">
                        <a:spcAft>
                          <a:spcPts val="0"/>
                        </a:spcAft>
                      </a:pPr>
                      <a:r>
                        <a:rPr lang="fr-FR" sz="1400" dirty="0">
                          <a:effectLst/>
                        </a:rPr>
                        <a:t>Listrac-en-Médoc</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extLst>
                  <a:ext uri="{0D108BD9-81ED-4DB2-BD59-A6C34878D82A}">
                    <a16:rowId xmlns="" xmlns:a16="http://schemas.microsoft.com/office/drawing/2014/main" val="10002"/>
                  </a:ext>
                </a:extLst>
              </a:tr>
              <a:tr h="213359">
                <a:tc vMerge="1">
                  <a:txBody>
                    <a:bodyPr/>
                    <a:lstStyle/>
                    <a:p>
                      <a:endParaRPr lang="fr-FR"/>
                    </a:p>
                  </a:txBody>
                  <a:tcPr/>
                </a:tc>
                <a:tc>
                  <a:txBody>
                    <a:bodyPr/>
                    <a:lstStyle/>
                    <a:p>
                      <a:pPr algn="l">
                        <a:spcAft>
                          <a:spcPts val="0"/>
                        </a:spcAft>
                      </a:pPr>
                      <a:r>
                        <a:rPr lang="fr-FR" sz="1400" dirty="0">
                          <a:effectLst/>
                        </a:rPr>
                        <a:t>L'embellie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03"/>
                  </a:ext>
                </a:extLst>
              </a:tr>
              <a:tr h="213359">
                <a:tc vMerge="1">
                  <a:txBody>
                    <a:bodyPr/>
                    <a:lstStyle/>
                    <a:p>
                      <a:endParaRPr lang="fr-FR"/>
                    </a:p>
                  </a:txBody>
                  <a:tcPr/>
                </a:tc>
                <a:tc>
                  <a:txBody>
                    <a:bodyPr/>
                    <a:lstStyle/>
                    <a:p>
                      <a:pPr algn="l">
                        <a:spcAft>
                          <a:spcPts val="0"/>
                        </a:spcAft>
                      </a:pPr>
                      <a:r>
                        <a:rPr lang="fr-FR" sz="1400" dirty="0">
                          <a:effectLst/>
                        </a:rPr>
                        <a:t>La Boule d'or</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noFill/>
                  </a:tcPr>
                </a:tc>
                <a:tc>
                  <a:txBody>
                    <a:bodyPr/>
                    <a:lstStyle/>
                    <a:p>
                      <a:pPr algn="l">
                        <a:spcAft>
                          <a:spcPts val="0"/>
                        </a:spcAft>
                      </a:pPr>
                      <a:r>
                        <a:rPr lang="fr-FR" sz="1400" dirty="0">
                          <a:effectLst/>
                        </a:rPr>
                        <a:t>Moulis-en-Médoc</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noFill/>
                  </a:tcPr>
                </a:tc>
                <a:extLst>
                  <a:ext uri="{0D108BD9-81ED-4DB2-BD59-A6C34878D82A}">
                    <a16:rowId xmlns="" xmlns:a16="http://schemas.microsoft.com/office/drawing/2014/main" val="10004"/>
                  </a:ext>
                </a:extLst>
              </a:tr>
              <a:tr h="301090">
                <a:tc vMerge="1">
                  <a:txBody>
                    <a:bodyPr/>
                    <a:lstStyle/>
                    <a:p>
                      <a:endParaRPr lang="fr-FR"/>
                    </a:p>
                  </a:txBody>
                  <a:tcPr/>
                </a:tc>
                <a:tc>
                  <a:txBody>
                    <a:bodyPr/>
                    <a:lstStyle/>
                    <a:p>
                      <a:pPr algn="l">
                        <a:spcAft>
                          <a:spcPts val="0"/>
                        </a:spcAft>
                      </a:pPr>
                      <a:r>
                        <a:rPr lang="fr-FR" sz="1400" dirty="0">
                          <a:effectLst/>
                        </a:rPr>
                        <a:t>Auberge du Porge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rowSpan="9">
                  <a:txBody>
                    <a:bodyPr/>
                    <a:lstStyle/>
                    <a:p>
                      <a:pPr algn="l">
                        <a:spcAft>
                          <a:spcPts val="0"/>
                        </a:spcAft>
                      </a:pPr>
                      <a:r>
                        <a:rPr lang="fr-FR" sz="1400" dirty="0">
                          <a:effectLst/>
                        </a:rPr>
                        <a:t>Le Porge</a:t>
                      </a:r>
                      <a:endParaRPr lang="fr-FR" sz="1800" dirty="0">
                        <a:effectLst/>
                      </a:endParaRPr>
                    </a:p>
                    <a:p>
                      <a:pPr algn="l">
                        <a:spcAft>
                          <a:spcPts val="0"/>
                        </a:spcAft>
                      </a:pPr>
                      <a:r>
                        <a:rPr lang="fr-FR" sz="1400" dirty="0">
                          <a:effectLst/>
                        </a:rPr>
                        <a:t>Les commerçants de la zone du Gressier sont regroupés en collectif (non formalisé par des statuts associatifs)</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extLst>
                  <a:ext uri="{0D108BD9-81ED-4DB2-BD59-A6C34878D82A}">
                    <a16:rowId xmlns="" xmlns:a16="http://schemas.microsoft.com/office/drawing/2014/main" val="10005"/>
                  </a:ext>
                </a:extLst>
              </a:tr>
              <a:tr h="213359">
                <a:tc vMerge="1">
                  <a:txBody>
                    <a:bodyPr/>
                    <a:lstStyle/>
                    <a:p>
                      <a:endParaRPr lang="fr-FR"/>
                    </a:p>
                  </a:txBody>
                  <a:tcPr/>
                </a:tc>
                <a:tc>
                  <a:txBody>
                    <a:bodyPr/>
                    <a:lstStyle/>
                    <a:p>
                      <a:pPr algn="l">
                        <a:spcAft>
                          <a:spcPts val="0"/>
                        </a:spcAft>
                      </a:pPr>
                      <a:r>
                        <a:rPr lang="fr-FR" sz="1400" dirty="0">
                          <a:effectLst/>
                        </a:rPr>
                        <a:t>L'</a:t>
                      </a:r>
                      <a:r>
                        <a:rPr lang="fr-FR" sz="1400" dirty="0" err="1">
                          <a:effectLst/>
                        </a:rPr>
                        <a:t>Ajoncière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06"/>
                  </a:ext>
                </a:extLst>
              </a:tr>
              <a:tr h="213359">
                <a:tc vMerge="1">
                  <a:txBody>
                    <a:bodyPr/>
                    <a:lstStyle/>
                    <a:p>
                      <a:endParaRPr lang="fr-FR"/>
                    </a:p>
                  </a:txBody>
                  <a:tcPr/>
                </a:tc>
                <a:tc>
                  <a:txBody>
                    <a:bodyPr/>
                    <a:lstStyle/>
                    <a:p>
                      <a:pPr algn="l">
                        <a:spcAft>
                          <a:spcPts val="0"/>
                        </a:spcAft>
                      </a:pPr>
                      <a:r>
                        <a:rPr lang="fr-FR" sz="1400" dirty="0">
                          <a:effectLst/>
                        </a:rPr>
                        <a:t>Le Cabanon</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07"/>
                  </a:ext>
                </a:extLst>
              </a:tr>
              <a:tr h="213359">
                <a:tc vMerge="1">
                  <a:txBody>
                    <a:bodyPr/>
                    <a:lstStyle/>
                    <a:p>
                      <a:endParaRPr lang="fr-FR"/>
                    </a:p>
                  </a:txBody>
                  <a:tcPr/>
                </a:tc>
                <a:tc>
                  <a:txBody>
                    <a:bodyPr/>
                    <a:lstStyle/>
                    <a:p>
                      <a:pPr algn="l">
                        <a:spcAft>
                          <a:spcPts val="0"/>
                        </a:spcAft>
                      </a:pPr>
                      <a:r>
                        <a:rPr lang="fr-FR" sz="1400" dirty="0">
                          <a:effectLst/>
                        </a:rPr>
                        <a:t>Le </a:t>
                      </a:r>
                      <a:r>
                        <a:rPr lang="fr-FR" sz="1400" dirty="0" err="1">
                          <a:effectLst/>
                        </a:rPr>
                        <a:t>Galip</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08"/>
                  </a:ext>
                </a:extLst>
              </a:tr>
              <a:tr h="213359">
                <a:tc vMerge="1">
                  <a:txBody>
                    <a:bodyPr/>
                    <a:lstStyle/>
                    <a:p>
                      <a:endParaRPr lang="fr-FR"/>
                    </a:p>
                  </a:txBody>
                  <a:tcPr/>
                </a:tc>
                <a:tc>
                  <a:txBody>
                    <a:bodyPr/>
                    <a:lstStyle/>
                    <a:p>
                      <a:pPr algn="l">
                        <a:spcAft>
                          <a:spcPts val="0"/>
                        </a:spcAft>
                      </a:pPr>
                      <a:r>
                        <a:rPr lang="fr-FR" sz="1400" dirty="0">
                          <a:effectLst/>
                        </a:rPr>
                        <a:t>Le Bikini Café</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09"/>
                  </a:ext>
                </a:extLst>
              </a:tr>
              <a:tr h="213359">
                <a:tc vMerge="1">
                  <a:txBody>
                    <a:bodyPr/>
                    <a:lstStyle/>
                    <a:p>
                      <a:endParaRPr lang="fr-FR"/>
                    </a:p>
                  </a:txBody>
                  <a:tcPr/>
                </a:tc>
                <a:tc>
                  <a:txBody>
                    <a:bodyPr/>
                    <a:lstStyle/>
                    <a:p>
                      <a:pPr algn="l">
                        <a:spcAft>
                          <a:spcPts val="0"/>
                        </a:spcAft>
                      </a:pPr>
                      <a:r>
                        <a:rPr lang="fr-FR" sz="1400" dirty="0">
                          <a:effectLst/>
                        </a:rPr>
                        <a:t>L'Océanide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10"/>
                  </a:ext>
                </a:extLst>
              </a:tr>
              <a:tr h="290931">
                <a:tc vMerge="1">
                  <a:txBody>
                    <a:bodyPr/>
                    <a:lstStyle/>
                    <a:p>
                      <a:endParaRPr lang="fr-FR"/>
                    </a:p>
                  </a:txBody>
                  <a:tcPr/>
                </a:tc>
                <a:tc>
                  <a:txBody>
                    <a:bodyPr/>
                    <a:lstStyle/>
                    <a:p>
                      <a:pPr algn="l">
                        <a:spcAft>
                          <a:spcPts val="0"/>
                        </a:spcAft>
                      </a:pPr>
                      <a:r>
                        <a:rPr lang="fr-FR" sz="1400" dirty="0">
                          <a:effectLst/>
                        </a:rPr>
                        <a:t>O pins gourmands</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11"/>
                  </a:ext>
                </a:extLst>
              </a:tr>
              <a:tr h="213359">
                <a:tc vMerge="1">
                  <a:txBody>
                    <a:bodyPr/>
                    <a:lstStyle/>
                    <a:p>
                      <a:endParaRPr lang="fr-FR"/>
                    </a:p>
                  </a:txBody>
                  <a:tcPr/>
                </a:tc>
                <a:tc>
                  <a:txBody>
                    <a:bodyPr/>
                    <a:lstStyle/>
                    <a:p>
                      <a:pPr algn="l">
                        <a:spcAft>
                          <a:spcPts val="0"/>
                        </a:spcAft>
                      </a:pPr>
                      <a:r>
                        <a:rPr lang="fr-FR" sz="1400" dirty="0">
                          <a:effectLst/>
                        </a:rPr>
                        <a:t>Pizzeria des bois</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12"/>
                  </a:ext>
                </a:extLst>
              </a:tr>
              <a:tr h="213359">
                <a:tc vMerge="1">
                  <a:txBody>
                    <a:bodyPr/>
                    <a:lstStyle/>
                    <a:p>
                      <a:endParaRPr lang="fr-FR"/>
                    </a:p>
                  </a:txBody>
                  <a:tcPr/>
                </a:tc>
                <a:tc>
                  <a:txBody>
                    <a:bodyPr/>
                    <a:lstStyle/>
                    <a:p>
                      <a:pPr algn="l">
                        <a:spcAft>
                          <a:spcPts val="0"/>
                        </a:spcAft>
                      </a:pPr>
                      <a:r>
                        <a:rPr lang="fr-FR" sz="1400" dirty="0" err="1">
                          <a:effectLst/>
                        </a:rPr>
                        <a:t>Typolia</a:t>
                      </a:r>
                      <a:r>
                        <a:rPr lang="fr-FR" sz="1400" dirty="0">
                          <a:effectLst/>
                        </a:rPr>
                        <a:t> Bar</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13"/>
                  </a:ext>
                </a:extLst>
              </a:tr>
              <a:tr h="213359">
                <a:tc vMerge="1">
                  <a:txBody>
                    <a:bodyPr/>
                    <a:lstStyle/>
                    <a:p>
                      <a:endParaRPr lang="fr-FR"/>
                    </a:p>
                  </a:txBody>
                  <a:tcPr/>
                </a:tc>
                <a:tc>
                  <a:txBody>
                    <a:bodyPr/>
                    <a:lstStyle/>
                    <a:p>
                      <a:pPr algn="l">
                        <a:spcAft>
                          <a:spcPts val="0"/>
                        </a:spcAft>
                      </a:pPr>
                      <a:r>
                        <a:rPr lang="fr-FR" sz="1400" dirty="0">
                          <a:effectLst/>
                        </a:rPr>
                        <a:t>Chez Sylvain</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noFill/>
                  </a:tcPr>
                </a:tc>
                <a:tc>
                  <a:txBody>
                    <a:bodyPr/>
                    <a:lstStyle/>
                    <a:p>
                      <a:pPr algn="l">
                        <a:spcAft>
                          <a:spcPts val="0"/>
                        </a:spcAft>
                      </a:pPr>
                      <a:r>
                        <a:rPr lang="fr-FR" sz="1400" dirty="0">
                          <a:effectLst/>
                        </a:rPr>
                        <a:t>Sainte Hélène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noFill/>
                  </a:tcPr>
                </a:tc>
                <a:extLst>
                  <a:ext uri="{0D108BD9-81ED-4DB2-BD59-A6C34878D82A}">
                    <a16:rowId xmlns="" xmlns:a16="http://schemas.microsoft.com/office/drawing/2014/main" val="10014"/>
                  </a:ext>
                </a:extLst>
              </a:tr>
              <a:tr h="213359">
                <a:tc vMerge="1">
                  <a:txBody>
                    <a:bodyPr/>
                    <a:lstStyle/>
                    <a:p>
                      <a:endParaRPr lang="fr-FR"/>
                    </a:p>
                  </a:txBody>
                  <a:tcPr/>
                </a:tc>
                <a:tc>
                  <a:txBody>
                    <a:bodyPr/>
                    <a:lstStyle/>
                    <a:p>
                      <a:pPr algn="l">
                        <a:spcAft>
                          <a:spcPts val="0"/>
                        </a:spcAft>
                      </a:pPr>
                      <a:r>
                        <a:rPr lang="fr-FR" sz="1400" dirty="0">
                          <a:effectLst/>
                        </a:rPr>
                        <a:t>Le Farfadet</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rowSpan="2">
                  <a:txBody>
                    <a:bodyPr/>
                    <a:lstStyle/>
                    <a:p>
                      <a:pPr algn="l">
                        <a:spcAft>
                          <a:spcPts val="0"/>
                        </a:spcAft>
                      </a:pPr>
                      <a:r>
                        <a:rPr lang="fr-FR" sz="1400" dirty="0">
                          <a:effectLst/>
                        </a:rPr>
                        <a:t>Salaunes</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extLst>
                  <a:ext uri="{0D108BD9-81ED-4DB2-BD59-A6C34878D82A}">
                    <a16:rowId xmlns="" xmlns:a16="http://schemas.microsoft.com/office/drawing/2014/main" val="10015"/>
                  </a:ext>
                </a:extLst>
              </a:tr>
              <a:tr h="213359">
                <a:tc vMerge="1">
                  <a:txBody>
                    <a:bodyPr/>
                    <a:lstStyle/>
                    <a:p>
                      <a:endParaRPr lang="fr-FR"/>
                    </a:p>
                  </a:txBody>
                  <a:tcPr/>
                </a:tc>
                <a:tc>
                  <a:txBody>
                    <a:bodyPr/>
                    <a:lstStyle/>
                    <a:p>
                      <a:pPr algn="l">
                        <a:spcAft>
                          <a:spcPts val="0"/>
                        </a:spcAft>
                      </a:pPr>
                      <a:r>
                        <a:rPr lang="fr-FR" sz="1400" dirty="0">
                          <a:effectLst/>
                        </a:rPr>
                        <a:t>Le Mirande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16"/>
                  </a:ext>
                </a:extLst>
              </a:tr>
              <a:tr h="213359">
                <a:tc vMerge="1">
                  <a:txBody>
                    <a:bodyPr/>
                    <a:lstStyle/>
                    <a:p>
                      <a:endParaRPr lang="fr-FR"/>
                    </a:p>
                  </a:txBody>
                  <a:tcPr/>
                </a:tc>
                <a:tc>
                  <a:txBody>
                    <a:bodyPr/>
                    <a:lstStyle/>
                    <a:p>
                      <a:pPr algn="l">
                        <a:spcAft>
                          <a:spcPts val="0"/>
                        </a:spcAft>
                      </a:pPr>
                      <a:r>
                        <a:rPr lang="fr-FR" sz="1400">
                          <a:effectLst/>
                        </a:rPr>
                        <a:t>Au Petit Temple</a:t>
                      </a:r>
                      <a:endParaRPr lang="fr-FR" sz="180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noFill/>
                  </a:tcPr>
                </a:tc>
                <a:tc>
                  <a:txBody>
                    <a:bodyPr/>
                    <a:lstStyle/>
                    <a:p>
                      <a:pPr algn="l">
                        <a:spcAft>
                          <a:spcPts val="0"/>
                        </a:spcAft>
                      </a:pPr>
                      <a:r>
                        <a:rPr lang="fr-FR" sz="1400" dirty="0">
                          <a:effectLst/>
                        </a:rPr>
                        <a:t>Le Temple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5" marR="44455" marT="0" marB="0" anchor="ctr">
                    <a:noFill/>
                  </a:tcPr>
                </a:tc>
                <a:extLst>
                  <a:ext uri="{0D108BD9-81ED-4DB2-BD59-A6C34878D82A}">
                    <a16:rowId xmlns="" xmlns:a16="http://schemas.microsoft.com/office/drawing/2014/main" val="10017"/>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036181517"/>
              </p:ext>
            </p:extLst>
          </p:nvPr>
        </p:nvGraphicFramePr>
        <p:xfrm>
          <a:off x="5564188" y="1439863"/>
          <a:ext cx="5786436" cy="2303461"/>
        </p:xfrm>
        <a:graphic>
          <a:graphicData uri="http://schemas.openxmlformats.org/drawingml/2006/table">
            <a:tbl>
              <a:tblPr firstRow="1" firstCol="1" bandRow="1">
                <a:tableStyleId>{5C22544A-7EE6-4342-B048-85BDC9FD1C3A}</a:tableStyleId>
              </a:tblPr>
              <a:tblGrid>
                <a:gridCol w="2033506">
                  <a:extLst>
                    <a:ext uri="{9D8B030D-6E8A-4147-A177-3AD203B41FA5}">
                      <a16:colId xmlns="" xmlns:a16="http://schemas.microsoft.com/office/drawing/2014/main" val="20000"/>
                    </a:ext>
                  </a:extLst>
                </a:gridCol>
                <a:gridCol w="2210573">
                  <a:extLst>
                    <a:ext uri="{9D8B030D-6E8A-4147-A177-3AD203B41FA5}">
                      <a16:colId xmlns="" xmlns:a16="http://schemas.microsoft.com/office/drawing/2014/main" val="20001"/>
                    </a:ext>
                  </a:extLst>
                </a:gridCol>
                <a:gridCol w="1542357">
                  <a:extLst>
                    <a:ext uri="{9D8B030D-6E8A-4147-A177-3AD203B41FA5}">
                      <a16:colId xmlns="" xmlns:a16="http://schemas.microsoft.com/office/drawing/2014/main" val="20002"/>
                    </a:ext>
                  </a:extLst>
                </a:gridCol>
              </a:tblGrid>
              <a:tr h="213368">
                <a:tc rowSpan="9">
                  <a:txBody>
                    <a:bodyPr/>
                    <a:lstStyle/>
                    <a:p>
                      <a:pPr algn="l">
                        <a:spcAft>
                          <a:spcPts val="0"/>
                        </a:spcAft>
                      </a:pPr>
                      <a:r>
                        <a:rPr lang="fr-FR" sz="1400" dirty="0">
                          <a:effectLst/>
                        </a:rPr>
                        <a:t>Etablissements </a:t>
                      </a:r>
                    </a:p>
                    <a:p>
                      <a:pPr algn="l">
                        <a:spcAft>
                          <a:spcPts val="0"/>
                        </a:spcAft>
                      </a:pPr>
                      <a:r>
                        <a:rPr lang="fr-FR" sz="1400" dirty="0">
                          <a:effectLst/>
                        </a:rPr>
                        <a:t>et cantines scolaires</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accent4">
                        <a:lumMod val="75000"/>
                      </a:schemeClr>
                    </a:solidFill>
                  </a:tcPr>
                </a:tc>
                <a:tc>
                  <a:txBody>
                    <a:bodyPr/>
                    <a:lstStyle/>
                    <a:p>
                      <a:pPr algn="l">
                        <a:spcAft>
                          <a:spcPts val="0"/>
                        </a:spcAft>
                      </a:pPr>
                      <a:r>
                        <a:rPr lang="fr-FR" sz="1400" b="0" dirty="0">
                          <a:solidFill>
                            <a:schemeClr val="tx1"/>
                          </a:solidFill>
                          <a:effectLst/>
                        </a:rPr>
                        <a:t>Cantine scolaire </a:t>
                      </a:r>
                      <a:endParaRPr lang="fr-FR" sz="18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noFill/>
                  </a:tcPr>
                </a:tc>
                <a:tc>
                  <a:txBody>
                    <a:bodyPr/>
                    <a:lstStyle/>
                    <a:p>
                      <a:pPr algn="l">
                        <a:spcAft>
                          <a:spcPts val="0"/>
                        </a:spcAft>
                      </a:pPr>
                      <a:r>
                        <a:rPr lang="fr-FR" sz="1400" b="0" dirty="0">
                          <a:solidFill>
                            <a:schemeClr val="tx1"/>
                          </a:solidFill>
                          <a:effectLst/>
                        </a:rPr>
                        <a:t>Avensan</a:t>
                      </a:r>
                      <a:endParaRPr lang="fr-FR" sz="18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noFill/>
                  </a:tcPr>
                </a:tc>
                <a:extLst>
                  <a:ext uri="{0D108BD9-81ED-4DB2-BD59-A6C34878D82A}">
                    <a16:rowId xmlns="" xmlns:a16="http://schemas.microsoft.com/office/drawing/2014/main" val="10000"/>
                  </a:ext>
                </a:extLst>
              </a:tr>
              <a:tr h="213368">
                <a:tc vMerge="1">
                  <a:txBody>
                    <a:bodyPr/>
                    <a:lstStyle/>
                    <a:p>
                      <a:endParaRPr lang="fr-FR"/>
                    </a:p>
                  </a:txBody>
                  <a:tcPr/>
                </a:tc>
                <a:tc>
                  <a:txBody>
                    <a:bodyPr/>
                    <a:lstStyle/>
                    <a:p>
                      <a:pPr algn="l">
                        <a:spcAft>
                          <a:spcPts val="0"/>
                        </a:spcAft>
                      </a:pPr>
                      <a:r>
                        <a:rPr lang="fr-FR" sz="1400" dirty="0">
                          <a:effectLst/>
                        </a:rPr>
                        <a:t>Collège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tc rowSpan="2">
                  <a:txBody>
                    <a:bodyPr/>
                    <a:lstStyle/>
                    <a:p>
                      <a:pPr algn="l">
                        <a:spcAft>
                          <a:spcPts val="0"/>
                        </a:spcAft>
                      </a:pPr>
                      <a:r>
                        <a:rPr lang="fr-FR" sz="1400" dirty="0">
                          <a:effectLst/>
                        </a:rPr>
                        <a:t>Castelnau-de-Médoc</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extLst>
                  <a:ext uri="{0D108BD9-81ED-4DB2-BD59-A6C34878D82A}">
                    <a16:rowId xmlns="" xmlns:a16="http://schemas.microsoft.com/office/drawing/2014/main" val="10001"/>
                  </a:ext>
                </a:extLst>
              </a:tr>
              <a:tr h="213368">
                <a:tc vMerge="1">
                  <a:txBody>
                    <a:bodyPr/>
                    <a:lstStyle/>
                    <a:p>
                      <a:endParaRPr lang="fr-FR"/>
                    </a:p>
                  </a:txBody>
                  <a:tcPr/>
                </a:tc>
                <a:tc>
                  <a:txBody>
                    <a:bodyPr/>
                    <a:lstStyle/>
                    <a:p>
                      <a:pPr algn="l">
                        <a:spcAft>
                          <a:spcPts val="0"/>
                        </a:spcAft>
                      </a:pPr>
                      <a:r>
                        <a:rPr lang="fr-FR" sz="1400" dirty="0">
                          <a:effectLst/>
                        </a:rPr>
                        <a:t>Ecole Primaire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02"/>
                  </a:ext>
                </a:extLst>
              </a:tr>
              <a:tr h="426736">
                <a:tc vMerge="1">
                  <a:txBody>
                    <a:bodyPr/>
                    <a:lstStyle/>
                    <a:p>
                      <a:endParaRPr lang="fr-FR"/>
                    </a:p>
                  </a:txBody>
                  <a:tcPr/>
                </a:tc>
                <a:tc>
                  <a:txBody>
                    <a:bodyPr/>
                    <a:lstStyle/>
                    <a:p>
                      <a:pPr algn="l">
                        <a:spcAft>
                          <a:spcPts val="0"/>
                        </a:spcAft>
                      </a:pPr>
                      <a:r>
                        <a:rPr lang="fr-FR" sz="1400" dirty="0">
                          <a:effectLst/>
                        </a:rPr>
                        <a:t>Ecole élémentaire et cantine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noFill/>
                  </a:tcPr>
                </a:tc>
                <a:tc>
                  <a:txBody>
                    <a:bodyPr/>
                    <a:lstStyle/>
                    <a:p>
                      <a:pPr algn="l">
                        <a:spcAft>
                          <a:spcPts val="0"/>
                        </a:spcAft>
                      </a:pPr>
                      <a:r>
                        <a:rPr lang="fr-FR" sz="1400">
                          <a:effectLst/>
                        </a:rPr>
                        <a:t>Listrac-en-Médoc</a:t>
                      </a:r>
                      <a:endParaRPr lang="fr-FR" sz="180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noFill/>
                  </a:tcPr>
                </a:tc>
                <a:extLst>
                  <a:ext uri="{0D108BD9-81ED-4DB2-BD59-A6C34878D82A}">
                    <a16:rowId xmlns="" xmlns:a16="http://schemas.microsoft.com/office/drawing/2014/main" val="10003"/>
                  </a:ext>
                </a:extLst>
              </a:tr>
              <a:tr h="286713">
                <a:tc vMerge="1">
                  <a:txBody>
                    <a:bodyPr/>
                    <a:lstStyle/>
                    <a:p>
                      <a:endParaRPr lang="fr-FR"/>
                    </a:p>
                  </a:txBody>
                  <a:tcPr/>
                </a:tc>
                <a:tc>
                  <a:txBody>
                    <a:bodyPr/>
                    <a:lstStyle/>
                    <a:p>
                      <a:pPr algn="l">
                        <a:spcAft>
                          <a:spcPts val="0"/>
                        </a:spcAft>
                      </a:pPr>
                      <a:r>
                        <a:rPr lang="fr-FR" sz="1400" dirty="0">
                          <a:effectLst/>
                        </a:rPr>
                        <a:t>Cantine scolaire </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tc>
                  <a:txBody>
                    <a:bodyPr/>
                    <a:lstStyle/>
                    <a:p>
                      <a:pPr algn="l">
                        <a:spcAft>
                          <a:spcPts val="0"/>
                        </a:spcAft>
                      </a:pPr>
                      <a:r>
                        <a:rPr lang="fr-FR" sz="1400" dirty="0">
                          <a:effectLst/>
                        </a:rPr>
                        <a:t>Moulis-en-Médoc</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extLst>
                  <a:ext uri="{0D108BD9-81ED-4DB2-BD59-A6C34878D82A}">
                    <a16:rowId xmlns="" xmlns:a16="http://schemas.microsoft.com/office/drawing/2014/main" val="10004"/>
                  </a:ext>
                </a:extLst>
              </a:tr>
              <a:tr h="274330">
                <a:tc vMerge="1">
                  <a:txBody>
                    <a:bodyPr/>
                    <a:lstStyle/>
                    <a:p>
                      <a:endParaRPr lang="fr-FR"/>
                    </a:p>
                  </a:txBody>
                  <a:tcPr/>
                </a:tc>
                <a:tc>
                  <a:txBody>
                    <a:bodyPr/>
                    <a:lstStyle/>
                    <a:p>
                      <a:pPr algn="l">
                        <a:spcAft>
                          <a:spcPts val="0"/>
                        </a:spcAft>
                      </a:pPr>
                      <a:r>
                        <a:rPr lang="fr-FR" sz="1400" dirty="0">
                          <a:effectLst/>
                        </a:rPr>
                        <a:t>Restaurant scolaire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noFill/>
                  </a:tcPr>
                </a:tc>
                <a:tc>
                  <a:txBody>
                    <a:bodyPr/>
                    <a:lstStyle/>
                    <a:p>
                      <a:pPr algn="l">
                        <a:spcAft>
                          <a:spcPts val="0"/>
                        </a:spcAft>
                      </a:pPr>
                      <a:r>
                        <a:rPr lang="fr-FR" sz="1400" dirty="0">
                          <a:effectLst/>
                        </a:rPr>
                        <a:t>Le Porge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noFill/>
                  </a:tcPr>
                </a:tc>
                <a:extLst>
                  <a:ext uri="{0D108BD9-81ED-4DB2-BD59-A6C34878D82A}">
                    <a16:rowId xmlns="" xmlns:a16="http://schemas.microsoft.com/office/drawing/2014/main" val="10005"/>
                  </a:ext>
                </a:extLst>
              </a:tr>
              <a:tr h="213368">
                <a:tc vMerge="1">
                  <a:txBody>
                    <a:bodyPr/>
                    <a:lstStyle/>
                    <a:p>
                      <a:endParaRPr lang="fr-FR"/>
                    </a:p>
                  </a:txBody>
                  <a:tcPr/>
                </a:tc>
                <a:tc>
                  <a:txBody>
                    <a:bodyPr/>
                    <a:lstStyle/>
                    <a:p>
                      <a:pPr algn="l">
                        <a:spcAft>
                          <a:spcPts val="0"/>
                        </a:spcAft>
                      </a:pPr>
                      <a:r>
                        <a:rPr lang="fr-FR" sz="1400" dirty="0">
                          <a:effectLst/>
                        </a:rPr>
                        <a:t>Cantine scolaire </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tc>
                  <a:txBody>
                    <a:bodyPr/>
                    <a:lstStyle/>
                    <a:p>
                      <a:pPr algn="l">
                        <a:spcAft>
                          <a:spcPts val="0"/>
                        </a:spcAft>
                      </a:pPr>
                      <a:r>
                        <a:rPr lang="fr-FR" sz="1400" dirty="0">
                          <a:effectLst/>
                        </a:rPr>
                        <a:t>Sainte Hélène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extLst>
                  <a:ext uri="{0D108BD9-81ED-4DB2-BD59-A6C34878D82A}">
                    <a16:rowId xmlns="" xmlns:a16="http://schemas.microsoft.com/office/drawing/2014/main" val="10006"/>
                  </a:ext>
                </a:extLst>
              </a:tr>
              <a:tr h="213368">
                <a:tc vMerge="1">
                  <a:txBody>
                    <a:bodyPr/>
                    <a:lstStyle/>
                    <a:p>
                      <a:endParaRPr lang="fr-FR"/>
                    </a:p>
                  </a:txBody>
                  <a:tcPr/>
                </a:tc>
                <a:tc>
                  <a:txBody>
                    <a:bodyPr/>
                    <a:lstStyle/>
                    <a:p>
                      <a:pPr algn="l">
                        <a:spcAft>
                          <a:spcPts val="0"/>
                        </a:spcAft>
                      </a:pPr>
                      <a:r>
                        <a:rPr lang="fr-FR" sz="1400" dirty="0">
                          <a:effectLst/>
                        </a:rPr>
                        <a:t>Cantine scolaire </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noFill/>
                  </a:tcPr>
                </a:tc>
                <a:tc>
                  <a:txBody>
                    <a:bodyPr/>
                    <a:lstStyle/>
                    <a:p>
                      <a:pPr algn="l">
                        <a:spcAft>
                          <a:spcPts val="0"/>
                        </a:spcAft>
                      </a:pPr>
                      <a:r>
                        <a:rPr lang="fr-FR" sz="1400" dirty="0">
                          <a:effectLst/>
                        </a:rPr>
                        <a:t>Salaunes</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noFill/>
                  </a:tcPr>
                </a:tc>
                <a:extLst>
                  <a:ext uri="{0D108BD9-81ED-4DB2-BD59-A6C34878D82A}">
                    <a16:rowId xmlns="" xmlns:a16="http://schemas.microsoft.com/office/drawing/2014/main" val="10007"/>
                  </a:ext>
                </a:extLst>
              </a:tr>
              <a:tr h="248842">
                <a:tc vMerge="1">
                  <a:txBody>
                    <a:bodyPr/>
                    <a:lstStyle/>
                    <a:p>
                      <a:endParaRPr lang="fr-FR"/>
                    </a:p>
                  </a:txBody>
                  <a:tcPr/>
                </a:tc>
                <a:tc>
                  <a:txBody>
                    <a:bodyPr/>
                    <a:lstStyle/>
                    <a:p>
                      <a:pPr algn="l">
                        <a:spcAft>
                          <a:spcPts val="0"/>
                        </a:spcAft>
                      </a:pPr>
                      <a:r>
                        <a:rPr lang="fr-FR" sz="1400" dirty="0">
                          <a:effectLst/>
                        </a:rPr>
                        <a:t>SIRP Le Temple-Saumos</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tc>
                  <a:txBody>
                    <a:bodyPr/>
                    <a:lstStyle/>
                    <a:p>
                      <a:pPr algn="l">
                        <a:spcAft>
                          <a:spcPts val="0"/>
                        </a:spcAft>
                      </a:pPr>
                      <a:r>
                        <a:rPr lang="fr-FR" sz="1400" dirty="0">
                          <a:effectLst/>
                        </a:rPr>
                        <a:t>Le Temple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7" marR="44447" marT="0" marB="0" anchor="ctr">
                    <a:solidFill>
                      <a:schemeClr val="bg1">
                        <a:lumMod val="85000"/>
                      </a:schemeClr>
                    </a:solidFill>
                  </a:tcPr>
                </a:tc>
                <a:extLst>
                  <a:ext uri="{0D108BD9-81ED-4DB2-BD59-A6C34878D82A}">
                    <a16:rowId xmlns="" xmlns:a16="http://schemas.microsoft.com/office/drawing/2014/main" val="10008"/>
                  </a:ext>
                </a:extLst>
              </a:tr>
            </a:tbl>
          </a:graphicData>
        </a:graphic>
      </p:graphicFrame>
      <p:graphicFrame>
        <p:nvGraphicFramePr>
          <p:cNvPr id="9" name="Tableau 8"/>
          <p:cNvGraphicFramePr>
            <a:graphicFrameLocks noGrp="1"/>
          </p:cNvGraphicFramePr>
          <p:nvPr/>
        </p:nvGraphicFramePr>
        <p:xfrm>
          <a:off x="5568950" y="3846513"/>
          <a:ext cx="5772150" cy="1106488"/>
        </p:xfrm>
        <a:graphic>
          <a:graphicData uri="http://schemas.openxmlformats.org/drawingml/2006/table">
            <a:tbl>
              <a:tblPr firstRow="1" firstCol="1" bandRow="1">
                <a:tableStyleId>{5C22544A-7EE6-4342-B048-85BDC9FD1C3A}</a:tableStyleId>
              </a:tblPr>
              <a:tblGrid>
                <a:gridCol w="2004089">
                  <a:extLst>
                    <a:ext uri="{9D8B030D-6E8A-4147-A177-3AD203B41FA5}">
                      <a16:colId xmlns="" xmlns:a16="http://schemas.microsoft.com/office/drawing/2014/main" val="20000"/>
                    </a:ext>
                  </a:extLst>
                </a:gridCol>
                <a:gridCol w="2041033">
                  <a:extLst>
                    <a:ext uri="{9D8B030D-6E8A-4147-A177-3AD203B41FA5}">
                      <a16:colId xmlns="" xmlns:a16="http://schemas.microsoft.com/office/drawing/2014/main" val="20001"/>
                    </a:ext>
                  </a:extLst>
                </a:gridCol>
                <a:gridCol w="1727028">
                  <a:extLst>
                    <a:ext uri="{9D8B030D-6E8A-4147-A177-3AD203B41FA5}">
                      <a16:colId xmlns="" xmlns:a16="http://schemas.microsoft.com/office/drawing/2014/main" val="20002"/>
                    </a:ext>
                  </a:extLst>
                </a:gridCol>
              </a:tblGrid>
              <a:tr h="213505">
                <a:tc rowSpan="5">
                  <a:txBody>
                    <a:bodyPr/>
                    <a:lstStyle/>
                    <a:p>
                      <a:pPr algn="l">
                        <a:spcAft>
                          <a:spcPts val="0"/>
                        </a:spcAft>
                      </a:pPr>
                      <a:r>
                        <a:rPr lang="fr-FR" sz="1400" dirty="0">
                          <a:effectLst/>
                        </a:rPr>
                        <a:t>Enseignes de supermarché</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solidFill>
                      <a:schemeClr val="tx2">
                        <a:lumMod val="60000"/>
                        <a:lumOff val="40000"/>
                      </a:schemeClr>
                    </a:solidFill>
                  </a:tcPr>
                </a:tc>
                <a:tc>
                  <a:txBody>
                    <a:bodyPr/>
                    <a:lstStyle/>
                    <a:p>
                      <a:pPr algn="l">
                        <a:spcAft>
                          <a:spcPts val="0"/>
                        </a:spcAft>
                      </a:pPr>
                      <a:r>
                        <a:rPr lang="fr-FR" sz="1400" b="0" dirty="0">
                          <a:solidFill>
                            <a:schemeClr val="tx1"/>
                          </a:solidFill>
                          <a:effectLst/>
                        </a:rPr>
                        <a:t>Intermarché</a:t>
                      </a:r>
                      <a:endParaRPr lang="fr-FR" sz="18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solidFill>
                      <a:schemeClr val="bg1">
                        <a:lumMod val="85000"/>
                      </a:schemeClr>
                    </a:solidFill>
                  </a:tcPr>
                </a:tc>
                <a:tc rowSpan="2">
                  <a:txBody>
                    <a:bodyPr/>
                    <a:lstStyle/>
                    <a:p>
                      <a:pPr algn="just">
                        <a:spcAft>
                          <a:spcPts val="0"/>
                        </a:spcAft>
                      </a:pPr>
                      <a:r>
                        <a:rPr lang="fr-FR" sz="1400" b="0" dirty="0">
                          <a:solidFill>
                            <a:schemeClr val="tx1"/>
                          </a:solidFill>
                          <a:effectLst/>
                        </a:rPr>
                        <a:t>Avensan</a:t>
                      </a:r>
                      <a:endParaRPr lang="fr-FR" sz="18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solidFill>
                      <a:schemeClr val="bg1">
                        <a:lumMod val="85000"/>
                      </a:schemeClr>
                    </a:solidFill>
                  </a:tcPr>
                </a:tc>
                <a:extLst>
                  <a:ext uri="{0D108BD9-81ED-4DB2-BD59-A6C34878D82A}">
                    <a16:rowId xmlns="" xmlns:a16="http://schemas.microsoft.com/office/drawing/2014/main" val="10000"/>
                  </a:ext>
                </a:extLst>
              </a:tr>
              <a:tr h="213505">
                <a:tc vMerge="1">
                  <a:txBody>
                    <a:bodyPr/>
                    <a:lstStyle/>
                    <a:p>
                      <a:endParaRPr lang="fr-FR"/>
                    </a:p>
                  </a:txBody>
                  <a:tcPr/>
                </a:tc>
                <a:tc>
                  <a:txBody>
                    <a:bodyPr/>
                    <a:lstStyle/>
                    <a:p>
                      <a:pPr algn="l">
                        <a:spcAft>
                          <a:spcPts val="0"/>
                        </a:spcAft>
                      </a:pPr>
                      <a:r>
                        <a:rPr lang="fr-FR" sz="1400" dirty="0" err="1">
                          <a:effectLst/>
                        </a:rPr>
                        <a:t>Netto</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solidFill>
                      <a:schemeClr val="bg1">
                        <a:lumMod val="85000"/>
                      </a:schemeClr>
                    </a:solidFill>
                  </a:tcPr>
                </a:tc>
                <a:tc vMerge="1">
                  <a:txBody>
                    <a:bodyPr/>
                    <a:lstStyle/>
                    <a:p>
                      <a:endParaRPr lang="fr-FR"/>
                    </a:p>
                  </a:txBody>
                  <a:tcPr/>
                </a:tc>
                <a:extLst>
                  <a:ext uri="{0D108BD9-81ED-4DB2-BD59-A6C34878D82A}">
                    <a16:rowId xmlns="" xmlns:a16="http://schemas.microsoft.com/office/drawing/2014/main" val="10001"/>
                  </a:ext>
                </a:extLst>
              </a:tr>
              <a:tr h="252468">
                <a:tc vMerge="1">
                  <a:txBody>
                    <a:bodyPr/>
                    <a:lstStyle/>
                    <a:p>
                      <a:endParaRPr lang="fr-FR"/>
                    </a:p>
                  </a:txBody>
                  <a:tcPr/>
                </a:tc>
                <a:tc>
                  <a:txBody>
                    <a:bodyPr/>
                    <a:lstStyle/>
                    <a:p>
                      <a:pPr algn="l">
                        <a:spcAft>
                          <a:spcPts val="0"/>
                        </a:spcAft>
                      </a:pPr>
                      <a:r>
                        <a:rPr lang="fr-FR" sz="1400" dirty="0">
                          <a:effectLst/>
                        </a:rPr>
                        <a:t>Casino</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noFill/>
                  </a:tcPr>
                </a:tc>
                <a:tc>
                  <a:txBody>
                    <a:bodyPr/>
                    <a:lstStyle/>
                    <a:p>
                      <a:pPr algn="l">
                        <a:spcAft>
                          <a:spcPts val="0"/>
                        </a:spcAft>
                      </a:pPr>
                      <a:r>
                        <a:rPr lang="fr-FR" sz="1400" dirty="0">
                          <a:effectLst/>
                        </a:rPr>
                        <a:t>Castelnau-de-Médoc</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noFill/>
                  </a:tcPr>
                </a:tc>
                <a:extLst>
                  <a:ext uri="{0D108BD9-81ED-4DB2-BD59-A6C34878D82A}">
                    <a16:rowId xmlns="" xmlns:a16="http://schemas.microsoft.com/office/drawing/2014/main" val="10002"/>
                  </a:ext>
                </a:extLst>
              </a:tr>
              <a:tr h="213505">
                <a:tc vMerge="1">
                  <a:txBody>
                    <a:bodyPr/>
                    <a:lstStyle/>
                    <a:p>
                      <a:endParaRPr lang="fr-FR"/>
                    </a:p>
                  </a:txBody>
                  <a:tcPr/>
                </a:tc>
                <a:tc>
                  <a:txBody>
                    <a:bodyPr/>
                    <a:lstStyle/>
                    <a:p>
                      <a:pPr algn="l">
                        <a:spcAft>
                          <a:spcPts val="0"/>
                        </a:spcAft>
                      </a:pPr>
                      <a:r>
                        <a:rPr lang="fr-FR" sz="1400">
                          <a:effectLst/>
                        </a:rPr>
                        <a:t>Intermarché</a:t>
                      </a:r>
                      <a:endParaRPr lang="fr-FR" sz="1800">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solidFill>
                      <a:schemeClr val="bg1">
                        <a:lumMod val="85000"/>
                      </a:schemeClr>
                    </a:solidFill>
                  </a:tcPr>
                </a:tc>
                <a:tc>
                  <a:txBody>
                    <a:bodyPr/>
                    <a:lstStyle/>
                    <a:p>
                      <a:pPr algn="l">
                        <a:spcAft>
                          <a:spcPts val="0"/>
                        </a:spcAft>
                      </a:pPr>
                      <a:r>
                        <a:rPr lang="fr-FR" sz="1400" dirty="0">
                          <a:effectLst/>
                        </a:rPr>
                        <a:t>Le Porge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solidFill>
                      <a:schemeClr val="bg1">
                        <a:lumMod val="85000"/>
                      </a:schemeClr>
                    </a:solidFill>
                  </a:tcPr>
                </a:tc>
                <a:extLst>
                  <a:ext uri="{0D108BD9-81ED-4DB2-BD59-A6C34878D82A}">
                    <a16:rowId xmlns="" xmlns:a16="http://schemas.microsoft.com/office/drawing/2014/main" val="10003"/>
                  </a:ext>
                </a:extLst>
              </a:tr>
              <a:tr h="213505">
                <a:tc vMerge="1">
                  <a:txBody>
                    <a:bodyPr/>
                    <a:lstStyle/>
                    <a:p>
                      <a:endParaRPr lang="fr-FR"/>
                    </a:p>
                  </a:txBody>
                  <a:tcPr/>
                </a:tc>
                <a:tc>
                  <a:txBody>
                    <a:bodyPr/>
                    <a:lstStyle/>
                    <a:p>
                      <a:pPr algn="l">
                        <a:spcAft>
                          <a:spcPts val="0"/>
                        </a:spcAft>
                      </a:pPr>
                      <a:r>
                        <a:rPr lang="fr-FR" sz="1400">
                          <a:effectLst/>
                        </a:rPr>
                        <a:t>Ecomarché</a:t>
                      </a:r>
                      <a:endParaRPr lang="fr-FR" sz="1800">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noFill/>
                  </a:tcPr>
                </a:tc>
                <a:tc>
                  <a:txBody>
                    <a:bodyPr/>
                    <a:lstStyle/>
                    <a:p>
                      <a:pPr algn="l">
                        <a:spcAft>
                          <a:spcPts val="0"/>
                        </a:spcAft>
                      </a:pPr>
                      <a:r>
                        <a:rPr lang="fr-FR" sz="1400" dirty="0">
                          <a:effectLst/>
                        </a:rPr>
                        <a:t>Sainte Hélène</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53" marR="44453" marT="0" marB="0" anchor="ctr">
                    <a:noFill/>
                  </a:tcPr>
                </a:tc>
                <a:extLst>
                  <a:ext uri="{0D108BD9-81ED-4DB2-BD59-A6C34878D82A}">
                    <a16:rowId xmlns="" xmlns:a16="http://schemas.microsoft.com/office/drawing/2014/main" val="10004"/>
                  </a:ext>
                </a:extLst>
              </a:tr>
            </a:tbl>
          </a:graphicData>
        </a:graphic>
      </p:graphicFrame>
      <p:graphicFrame>
        <p:nvGraphicFramePr>
          <p:cNvPr id="10" name="Tableau 9"/>
          <p:cNvGraphicFramePr>
            <a:graphicFrameLocks noGrp="1"/>
          </p:cNvGraphicFramePr>
          <p:nvPr/>
        </p:nvGraphicFramePr>
        <p:xfrm>
          <a:off x="5589588" y="5089525"/>
          <a:ext cx="5724525" cy="304800"/>
        </p:xfrm>
        <a:graphic>
          <a:graphicData uri="http://schemas.openxmlformats.org/drawingml/2006/table">
            <a:tbl>
              <a:tblPr firstRow="1" firstCol="1" bandRow="1">
                <a:tableStyleId>{5C22544A-7EE6-4342-B048-85BDC9FD1C3A}</a:tableStyleId>
              </a:tblPr>
              <a:tblGrid>
                <a:gridCol w="1681307">
                  <a:extLst>
                    <a:ext uri="{9D8B030D-6E8A-4147-A177-3AD203B41FA5}">
                      <a16:colId xmlns="" xmlns:a16="http://schemas.microsoft.com/office/drawing/2014/main" val="20000"/>
                    </a:ext>
                  </a:extLst>
                </a:gridCol>
                <a:gridCol w="1480934">
                  <a:extLst>
                    <a:ext uri="{9D8B030D-6E8A-4147-A177-3AD203B41FA5}">
                      <a16:colId xmlns="" xmlns:a16="http://schemas.microsoft.com/office/drawing/2014/main" val="20001"/>
                    </a:ext>
                  </a:extLst>
                </a:gridCol>
                <a:gridCol w="2562284">
                  <a:extLst>
                    <a:ext uri="{9D8B030D-6E8A-4147-A177-3AD203B41FA5}">
                      <a16:colId xmlns="" xmlns:a16="http://schemas.microsoft.com/office/drawing/2014/main" val="20002"/>
                    </a:ext>
                  </a:extLst>
                </a:gridCol>
              </a:tblGrid>
              <a:tr h="304800">
                <a:tc>
                  <a:txBody>
                    <a:bodyPr/>
                    <a:lstStyle/>
                    <a:p>
                      <a:pPr algn="l">
                        <a:spcAft>
                          <a:spcPts val="0"/>
                        </a:spcAft>
                      </a:pPr>
                      <a:r>
                        <a:rPr lang="fr-FR" sz="1400" dirty="0">
                          <a:effectLst/>
                        </a:rPr>
                        <a:t>EHPAD</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44448" marR="44448" marT="0" marB="0" anchor="ctr"/>
                </a:tc>
                <a:tc>
                  <a:txBody>
                    <a:bodyPr/>
                    <a:lstStyle/>
                    <a:p>
                      <a:pPr algn="l">
                        <a:spcAft>
                          <a:spcPts val="0"/>
                        </a:spcAft>
                      </a:pPr>
                      <a:r>
                        <a:rPr lang="fr-FR" sz="1400" b="0" dirty="0" err="1">
                          <a:solidFill>
                            <a:schemeClr val="tx1"/>
                          </a:solidFill>
                          <a:effectLst/>
                        </a:rPr>
                        <a:t>Meduli</a:t>
                      </a:r>
                      <a:endParaRPr lang="fr-FR" sz="18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48" marR="44448" marT="0" marB="0" anchor="ctr">
                    <a:solidFill>
                      <a:srgbClr val="EEF4E8"/>
                    </a:solidFill>
                  </a:tcPr>
                </a:tc>
                <a:tc>
                  <a:txBody>
                    <a:bodyPr/>
                    <a:lstStyle/>
                    <a:p>
                      <a:pPr algn="l">
                        <a:spcAft>
                          <a:spcPts val="0"/>
                        </a:spcAft>
                      </a:pPr>
                      <a:r>
                        <a:rPr lang="fr-FR" sz="1400" b="0" dirty="0">
                          <a:solidFill>
                            <a:schemeClr val="tx1"/>
                          </a:solidFill>
                          <a:effectLst/>
                        </a:rPr>
                        <a:t>Castelnau-de-Médoc</a:t>
                      </a:r>
                      <a:endParaRPr lang="fr-FR" sz="18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48" marR="44448" marT="0" marB="0" anchor="ctr">
                    <a:solidFill>
                      <a:srgbClr val="EEF4E8"/>
                    </a:solidFill>
                  </a:tcPr>
                </a:tc>
                <a:extLst>
                  <a:ext uri="{0D108BD9-81ED-4DB2-BD59-A6C34878D82A}">
                    <a16:rowId xmlns="" xmlns:a16="http://schemas.microsoft.com/office/drawing/2014/main" val="10000"/>
                  </a:ext>
                </a:extLst>
              </a:tr>
            </a:tbl>
          </a:graphicData>
        </a:graphic>
      </p:graphicFrame>
      <p:sp>
        <p:nvSpPr>
          <p:cNvPr id="11" name="ZoneTexte 10"/>
          <p:cNvSpPr txBox="1">
            <a:spLocks noChangeArrowheads="1"/>
          </p:cNvSpPr>
          <p:nvPr/>
        </p:nvSpPr>
        <p:spPr bwMode="auto">
          <a:xfrm>
            <a:off x="327171" y="5707529"/>
            <a:ext cx="10192623"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fr-FR" altLang="fr-FR" b="1" dirty="0">
                <a:solidFill>
                  <a:schemeClr val="tx1"/>
                </a:solidFill>
              </a:rPr>
              <a:t>Attention</a:t>
            </a:r>
            <a:r>
              <a:rPr lang="fr-FR" altLang="fr-FR" dirty="0">
                <a:solidFill>
                  <a:schemeClr val="tx1"/>
                </a:solidFill>
              </a:rPr>
              <a:t> : Obligations réglementaires pour les entreprises et administrations: </a:t>
            </a:r>
          </a:p>
          <a:p>
            <a:pPr algn="ctr" eaLnBrk="1" hangingPunct="1">
              <a:spcBef>
                <a:spcPct val="0"/>
              </a:spcBef>
              <a:buClrTx/>
              <a:buSzTx/>
              <a:buFontTx/>
              <a:buNone/>
              <a:defRPr/>
            </a:pPr>
            <a:r>
              <a:rPr lang="fr-FR" altLang="fr-FR" dirty="0">
                <a:solidFill>
                  <a:schemeClr val="tx1"/>
                </a:solidFill>
              </a:rPr>
              <a:t>« Décret 5 flux » et gestion des biodéchets à la sources quand &gt; 10 Tonnes de biodéchets</a:t>
            </a: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27</a:t>
            </a:fld>
            <a:endParaRPr lang="fr-FR"/>
          </a:p>
        </p:txBody>
      </p:sp>
    </p:spTree>
    <p:extLst>
      <p:ext uri="{BB962C8B-B14F-4D97-AF65-F5344CB8AC3E}">
        <p14:creationId xmlns:p14="http://schemas.microsoft.com/office/powerpoint/2010/main" val="358123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910483" y="762627"/>
            <a:ext cx="8596312" cy="639762"/>
          </a:xfrm>
        </p:spPr>
        <p:txBody>
          <a:bodyPr/>
          <a:lstStyle/>
          <a:p>
            <a:pPr algn="ctr" eaLnBrk="1" hangingPunct="1"/>
            <a:r>
              <a:rPr lang="fr-FR" altLang="fr-FR" sz="2800" dirty="0"/>
              <a:t>Principaux Atouts et Freins – Volet 4</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886856554"/>
              </p:ext>
            </p:extLst>
          </p:nvPr>
        </p:nvGraphicFramePr>
        <p:xfrm>
          <a:off x="259898" y="1455291"/>
          <a:ext cx="11593746" cy="4513291"/>
        </p:xfrm>
        <a:graphic>
          <a:graphicData uri="http://schemas.openxmlformats.org/drawingml/2006/table">
            <a:tbl>
              <a:tblPr firstRow="1" firstCol="1" bandRow="1">
                <a:tableStyleId>{1FECB4D8-DB02-4DC6-A0A2-4F2EBAE1DC90}</a:tableStyleId>
              </a:tblPr>
              <a:tblGrid>
                <a:gridCol w="6283515">
                  <a:extLst>
                    <a:ext uri="{9D8B030D-6E8A-4147-A177-3AD203B41FA5}">
                      <a16:colId xmlns="" xmlns:a16="http://schemas.microsoft.com/office/drawing/2014/main" val="20001"/>
                    </a:ext>
                  </a:extLst>
                </a:gridCol>
                <a:gridCol w="5310231">
                  <a:extLst>
                    <a:ext uri="{9D8B030D-6E8A-4147-A177-3AD203B41FA5}">
                      <a16:colId xmlns="" xmlns:a16="http://schemas.microsoft.com/office/drawing/2014/main" val="20002"/>
                    </a:ext>
                  </a:extLst>
                </a:gridCol>
              </a:tblGrid>
              <a:tr h="167670">
                <a:tc>
                  <a:txBody>
                    <a:bodyPr/>
                    <a:lstStyle/>
                    <a:p>
                      <a:pPr algn="ctr">
                        <a:spcAft>
                          <a:spcPts val="0"/>
                        </a:spcAft>
                      </a:pPr>
                      <a:r>
                        <a:rPr lang="fr-FR" sz="1400" dirty="0">
                          <a:effectLst/>
                        </a:rPr>
                        <a:t>Atouts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Freins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56467">
                <a:tc>
                  <a:txBody>
                    <a:bodyPr/>
                    <a:lstStyle/>
                    <a:p>
                      <a:pPr algn="l">
                        <a:spcAft>
                          <a:spcPts val="0"/>
                        </a:spcAft>
                      </a:pPr>
                      <a:r>
                        <a:rPr lang="fr-FR" sz="1400" dirty="0">
                          <a:effectLst/>
                        </a:rPr>
                        <a:t>Avensan: écoles et Conseil Municipal des Enfants très mobilisés sur la lutte contre le gaspillage alimentaire</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fr-FR" sz="1400" dirty="0">
                          <a:effectLst/>
                        </a:rPr>
                        <a:t>Peu de partenariats créés avec des associations, des activités économiques…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0926">
                <a:tc>
                  <a:txBody>
                    <a:bodyPr/>
                    <a:lstStyle/>
                    <a:p>
                      <a:pPr algn="l">
                        <a:spcAft>
                          <a:spcPts val="0"/>
                        </a:spcAft>
                      </a:pPr>
                      <a:r>
                        <a:rPr lang="fr-FR" sz="1400" dirty="0">
                          <a:effectLst/>
                        </a:rPr>
                        <a:t>Association Ecoacteurs en Médoc : bureaux en commun avec la CDC : association qui travaille sur la prévention des déchets et préservation des espaces naturelles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effectLst/>
                        </a:rPr>
                        <a:t>Peu de producteurs et difficultés d’implanter de nouvelles installations : pas de terre disponible et problématique avec l'exploitation viticole / OU surtout grosses exploitations agricoles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3432">
                <a:tc>
                  <a:txBody>
                    <a:bodyPr/>
                    <a:lstStyle/>
                    <a:p>
                      <a:pPr algn="l">
                        <a:spcAft>
                          <a:spcPts val="0"/>
                        </a:spcAft>
                      </a:pPr>
                      <a:r>
                        <a:rPr lang="fr-FR" sz="1400" dirty="0">
                          <a:effectLst/>
                        </a:rPr>
                        <a:t>Bibliothèques : relais sur toutes les communes avec personnel et bénévoles motivés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effectLst/>
                        </a:rPr>
                        <a:t>-</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27063">
                <a:tc>
                  <a:txBody>
                    <a:bodyPr/>
                    <a:lstStyle/>
                    <a:p>
                      <a:pPr algn="l">
                        <a:spcAft>
                          <a:spcPts val="0"/>
                        </a:spcAft>
                      </a:pPr>
                      <a:r>
                        <a:rPr lang="fr-FR" sz="1400" dirty="0">
                          <a:effectLst/>
                        </a:rPr>
                        <a:t>Appui possible auprès de la Ruche en Médoc</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67670">
                <a:tc>
                  <a:txBody>
                    <a:bodyPr/>
                    <a:lstStyle/>
                    <a:p>
                      <a:pPr algn="l">
                        <a:spcAft>
                          <a:spcPts val="0"/>
                        </a:spcAft>
                      </a:pPr>
                      <a:r>
                        <a:rPr lang="fr-FR" sz="1400" dirty="0">
                          <a:effectLst/>
                        </a:rPr>
                        <a:t>Des initiatives privées de mise en p</a:t>
                      </a:r>
                      <a:r>
                        <a:rPr lang="fr-FR" sz="1400" baseline="0" dirty="0">
                          <a:effectLst/>
                        </a:rPr>
                        <a:t>lace d’épiceries solidaires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22165">
                <a:tc>
                  <a:txBody>
                    <a:bodyPr/>
                    <a:lstStyle/>
                    <a:p>
                      <a:pPr algn="l">
                        <a:spcAft>
                          <a:spcPts val="0"/>
                        </a:spcAft>
                      </a:pPr>
                      <a:r>
                        <a:rPr lang="fr-FR" sz="1400" dirty="0">
                          <a:effectLst/>
                        </a:rPr>
                        <a:t>De nombreuses mairies souhaitent développer le circuit court pour la restauration scolaire</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effectLst/>
                        </a:rPr>
                        <a:t>-</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p>
                      <a:pPr algn="l">
                        <a:spcAft>
                          <a:spcPts val="0"/>
                        </a:spcAft>
                      </a:pP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459451">
                <a:tc>
                  <a:txBody>
                    <a:bodyPr/>
                    <a:lstStyle/>
                    <a:p>
                      <a:pPr algn="l">
                        <a:spcAft>
                          <a:spcPts val="0"/>
                        </a:spcAft>
                      </a:pPr>
                      <a:r>
                        <a:rPr lang="fr-FR" sz="1400" dirty="0">
                          <a:effectLst/>
                        </a:rPr>
                        <a:t>Pays Médoc : étude de faisabilité de futurs exploitations (maraichage, élevage..) sur le territoire du PNR</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670680">
                <a:tc>
                  <a:txBody>
                    <a:bodyPr/>
                    <a:lstStyle/>
                    <a:p>
                      <a:pPr algn="l">
                        <a:spcAft>
                          <a:spcPts val="0"/>
                        </a:spcAft>
                      </a:pPr>
                      <a:r>
                        <a:rPr lang="fr-FR" sz="1400" dirty="0">
                          <a:effectLst/>
                        </a:rPr>
                        <a:t>Salaunes : une association de parents d'élèves cherche à mutualiser l'utilisation des vaisselles lavables lors de manifestations avec les autres associations, </a:t>
                      </a:r>
                      <a:br>
                        <a:rPr lang="fr-FR" sz="1400" dirty="0">
                          <a:effectLst/>
                        </a:rPr>
                      </a:br>
                      <a:r>
                        <a:rPr lang="fr-FR" sz="1400" dirty="0">
                          <a:effectLst/>
                        </a:rPr>
                        <a:t>Comité des fêtes / Nombreux marchés nocturnes en période estivale / 2 foires importantes : Salaunes et Saint Hélène</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335340">
                <a:tc>
                  <a:txBody>
                    <a:bodyPr/>
                    <a:lstStyle/>
                    <a:p>
                      <a:pPr algn="l">
                        <a:spcAft>
                          <a:spcPts val="0"/>
                        </a:spcAft>
                      </a:pPr>
                      <a:r>
                        <a:rPr lang="fr-FR" sz="1400">
                          <a:effectLst/>
                        </a:rPr>
                        <a:t>Carnaval d'Avensan, avec défilé de chars faits uniquement  de matériaux recyclés: Comité des fêtes et goûter offert par Intermarché</a:t>
                      </a:r>
                      <a:endParaRPr lang="fr-FR" sz="140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25358" marR="2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pic>
        <p:nvPicPr>
          <p:cNvPr id="34871"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28</a:t>
            </a:fld>
            <a:endParaRPr lang="fr-FR"/>
          </a:p>
        </p:txBody>
      </p:sp>
    </p:spTree>
    <p:extLst>
      <p:ext uri="{BB962C8B-B14F-4D97-AF65-F5344CB8AC3E}">
        <p14:creationId xmlns:p14="http://schemas.microsoft.com/office/powerpoint/2010/main" val="338934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5" y="2700868"/>
            <a:ext cx="8596668" cy="898010"/>
          </a:xfrm>
        </p:spPr>
        <p:txBody>
          <a:bodyPr>
            <a:normAutofit fontScale="90000"/>
          </a:bodyPr>
          <a:lstStyle/>
          <a:p>
            <a:pPr algn="ctr"/>
            <a:r>
              <a:rPr lang="fr-FR" dirty="0"/>
              <a:t>Le potentiel de réduction des déchets </a:t>
            </a:r>
          </a:p>
        </p:txBody>
      </p:sp>
      <p:pic>
        <p:nvPicPr>
          <p:cNvPr id="4" name="Imag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0672" y="3658999"/>
            <a:ext cx="569053" cy="434634"/>
          </a:xfrm>
          <a:prstGeom prst="rect">
            <a:avLst/>
          </a:prstGeom>
        </p:spPr>
      </p:pic>
      <p:pic>
        <p:nvPicPr>
          <p:cNvPr id="5" name="Imag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9142" y="3668787"/>
            <a:ext cx="569053" cy="434634"/>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4055" y="3695352"/>
            <a:ext cx="569053" cy="434634"/>
          </a:xfrm>
          <a:prstGeom prst="rect">
            <a:avLst/>
          </a:prstGeom>
        </p:spPr>
      </p:pic>
      <p:pic>
        <p:nvPicPr>
          <p:cNvPr id="7"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29</a:t>
            </a:fld>
            <a:endParaRPr lang="fr-FR"/>
          </a:p>
        </p:txBody>
      </p:sp>
    </p:spTree>
    <p:extLst>
      <p:ext uri="{BB962C8B-B14F-4D97-AF65-F5344CB8AC3E}">
        <p14:creationId xmlns:p14="http://schemas.microsoft.com/office/powerpoint/2010/main" val="287572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733425" y="481013"/>
            <a:ext cx="8596313" cy="1320800"/>
          </a:xfrm>
        </p:spPr>
        <p:txBody>
          <a:bodyPr/>
          <a:lstStyle/>
          <a:p>
            <a:pPr algn="ctr" eaLnBrk="1" hangingPunct="1"/>
            <a:r>
              <a:rPr lang="fr-FR" altLang="fr-FR" sz="2800" dirty="0"/>
              <a:t>Contexte réglementaire</a:t>
            </a:r>
          </a:p>
        </p:txBody>
      </p:sp>
      <p:sp>
        <p:nvSpPr>
          <p:cNvPr id="4" name="Espace réservé du contenu 3"/>
          <p:cNvSpPr>
            <a:spLocks noGrp="1"/>
          </p:cNvSpPr>
          <p:nvPr>
            <p:ph sz="half" idx="2"/>
          </p:nvPr>
        </p:nvSpPr>
        <p:spPr>
          <a:xfrm>
            <a:off x="471488" y="1154113"/>
            <a:ext cx="4184650" cy="4203700"/>
          </a:xfrm>
        </p:spPr>
        <p:txBody>
          <a:bodyPr rtlCol="0">
            <a:normAutofit lnSpcReduction="10000"/>
          </a:bodyPr>
          <a:lstStyle/>
          <a:p>
            <a:pPr eaLnBrk="1" fontAlgn="auto" hangingPunct="1">
              <a:spcAft>
                <a:spcPts val="0"/>
              </a:spcAft>
              <a:buFont typeface="Wingdings 3" charset="2"/>
              <a:buChar char=""/>
              <a:defRPr/>
            </a:pPr>
            <a:r>
              <a:rPr lang="fr-FR" sz="1900" b="1" dirty="0">
                <a:solidFill>
                  <a:schemeClr val="tx1">
                    <a:lumMod val="75000"/>
                    <a:lumOff val="25000"/>
                  </a:schemeClr>
                </a:solidFill>
              </a:rPr>
              <a:t>La déclinaison locale des engagements internationaux et européens de la France: </a:t>
            </a:r>
          </a:p>
          <a:p>
            <a:pPr lvl="1" eaLnBrk="1" fontAlgn="auto" hangingPunct="1">
              <a:spcAft>
                <a:spcPts val="0"/>
              </a:spcAft>
              <a:buFont typeface="Wingdings" panose="05000000000000000000" pitchFamily="2" charset="2"/>
              <a:buChar char="v"/>
              <a:defRPr/>
            </a:pPr>
            <a:r>
              <a:rPr lang="fr-FR" sz="1500" dirty="0">
                <a:solidFill>
                  <a:schemeClr val="tx1">
                    <a:lumMod val="75000"/>
                    <a:lumOff val="25000"/>
                  </a:schemeClr>
                </a:solidFill>
              </a:rPr>
              <a:t>Sommet de la Terre à Rio en 1992,</a:t>
            </a:r>
          </a:p>
          <a:p>
            <a:pPr lvl="1" eaLnBrk="1" fontAlgn="auto" hangingPunct="1">
              <a:spcAft>
                <a:spcPts val="0"/>
              </a:spcAft>
              <a:buFont typeface="Wingdings" panose="05000000000000000000" pitchFamily="2" charset="2"/>
              <a:buChar char="v"/>
              <a:defRPr/>
            </a:pPr>
            <a:r>
              <a:rPr lang="fr-FR" sz="1500" dirty="0">
                <a:solidFill>
                  <a:schemeClr val="tx1">
                    <a:lumMod val="75000"/>
                    <a:lumOff val="25000"/>
                  </a:schemeClr>
                </a:solidFill>
              </a:rPr>
              <a:t>Objectifs du Millénaire pour le Développement Durable à New York en 2000 (à échéance 2015), </a:t>
            </a:r>
          </a:p>
          <a:p>
            <a:pPr lvl="1" eaLnBrk="1" fontAlgn="auto" hangingPunct="1">
              <a:spcAft>
                <a:spcPts val="0"/>
              </a:spcAft>
              <a:buFont typeface="Wingdings" panose="05000000000000000000" pitchFamily="2" charset="2"/>
              <a:buChar char="v"/>
              <a:defRPr/>
            </a:pPr>
            <a:r>
              <a:rPr lang="fr-FR" sz="1500" dirty="0">
                <a:solidFill>
                  <a:schemeClr val="tx1">
                    <a:lumMod val="75000"/>
                    <a:lumOff val="25000"/>
                  </a:schemeClr>
                </a:solidFill>
              </a:rPr>
              <a:t>Agenda 2030 et Objectifs de Développement Durable en septembre 2015</a:t>
            </a:r>
          </a:p>
          <a:p>
            <a:pPr lvl="1" eaLnBrk="1" fontAlgn="auto" hangingPunct="1">
              <a:spcAft>
                <a:spcPts val="0"/>
              </a:spcAft>
              <a:buFont typeface="Wingdings" panose="05000000000000000000" pitchFamily="2" charset="2"/>
              <a:buChar char="v"/>
              <a:defRPr/>
            </a:pPr>
            <a:r>
              <a:rPr lang="fr-FR" sz="1500" dirty="0">
                <a:solidFill>
                  <a:schemeClr val="tx1">
                    <a:lumMod val="75000"/>
                    <a:lumOff val="25000"/>
                  </a:schemeClr>
                </a:solidFill>
              </a:rPr>
              <a:t>Accord de Paris en décembre 2015, dans le cadre de la COP21</a:t>
            </a:r>
          </a:p>
          <a:p>
            <a:pPr lvl="1" eaLnBrk="1" fontAlgn="auto" hangingPunct="1">
              <a:spcAft>
                <a:spcPts val="0"/>
              </a:spcAft>
              <a:buFont typeface="Wingdings" panose="05000000000000000000" pitchFamily="2" charset="2"/>
              <a:buChar char="v"/>
              <a:defRPr/>
            </a:pPr>
            <a:r>
              <a:rPr lang="fr-FR" sz="1500" dirty="0">
                <a:solidFill>
                  <a:schemeClr val="tx1">
                    <a:lumMod val="75000"/>
                    <a:lumOff val="25000"/>
                  </a:schemeClr>
                </a:solidFill>
              </a:rPr>
              <a:t>Directive-Cadre n°2008/098/CE, du 19/11/2008, relative aux déchets (transposée en 2010).</a:t>
            </a:r>
          </a:p>
          <a:p>
            <a:pPr eaLnBrk="1" fontAlgn="auto" hangingPunct="1">
              <a:spcAft>
                <a:spcPts val="0"/>
              </a:spcAft>
              <a:buFont typeface="Wingdings 3" charset="2"/>
              <a:buChar char=""/>
              <a:defRPr/>
            </a:pPr>
            <a:endParaRPr lang="fr-FR" dirty="0">
              <a:solidFill>
                <a:schemeClr val="tx1">
                  <a:lumMod val="75000"/>
                  <a:lumOff val="25000"/>
                </a:schemeClr>
              </a:solidFill>
            </a:endParaRPr>
          </a:p>
          <a:p>
            <a:pPr lvl="1" eaLnBrk="1" fontAlgn="auto" hangingPunct="1">
              <a:spcAft>
                <a:spcPts val="0"/>
              </a:spcAft>
              <a:buFont typeface="Wingdings 3" charset="2"/>
              <a:buChar char=""/>
              <a:defRPr/>
            </a:pPr>
            <a:endParaRPr lang="fr-FR" dirty="0">
              <a:solidFill>
                <a:schemeClr val="tx1">
                  <a:lumMod val="75000"/>
                  <a:lumOff val="25000"/>
                </a:schemeClr>
              </a:solidFill>
            </a:endParaRPr>
          </a:p>
        </p:txBody>
      </p:sp>
      <p:sp>
        <p:nvSpPr>
          <p:cNvPr id="9220" name="Espace réservé du contenu 5"/>
          <p:cNvSpPr>
            <a:spLocks noGrp="1"/>
          </p:cNvSpPr>
          <p:nvPr>
            <p:ph sz="quarter" idx="4"/>
          </p:nvPr>
        </p:nvSpPr>
        <p:spPr>
          <a:xfrm>
            <a:off x="4883150" y="1184275"/>
            <a:ext cx="4684713" cy="4432300"/>
          </a:xfrm>
        </p:spPr>
        <p:txBody>
          <a:bodyPr/>
          <a:lstStyle/>
          <a:p>
            <a:pPr eaLnBrk="1" hangingPunct="1"/>
            <a:r>
              <a:rPr lang="fr-FR" altLang="fr-FR" sz="1600" b="1" dirty="0"/>
              <a:t>La réponse locale à un objectif national: diminuer de </a:t>
            </a:r>
            <a:r>
              <a:rPr lang="fr-FR" altLang="fr-FR" sz="1600" b="1" u="sng" dirty="0"/>
              <a:t>10%</a:t>
            </a:r>
            <a:r>
              <a:rPr lang="fr-FR" altLang="fr-FR" sz="1600" b="1" dirty="0"/>
              <a:t> les déchets produits en 2020, par rapport aux données 2010: </a:t>
            </a:r>
          </a:p>
          <a:p>
            <a:pPr lvl="1" eaLnBrk="1" hangingPunct="1">
              <a:buFont typeface="Wingdings" panose="05000000000000000000" pitchFamily="2" charset="2"/>
              <a:buChar char="v"/>
            </a:pPr>
            <a:r>
              <a:rPr lang="fr-FR" altLang="fr-FR" sz="1300" dirty="0"/>
              <a:t>2004, Plan National de Prévention de la Production des Déchets,</a:t>
            </a:r>
          </a:p>
          <a:p>
            <a:pPr lvl="1" eaLnBrk="1" hangingPunct="1">
              <a:buFont typeface="Wingdings" panose="05000000000000000000" pitchFamily="2" charset="2"/>
              <a:buChar char="v"/>
            </a:pPr>
            <a:r>
              <a:rPr lang="fr-FR" altLang="fr-FR" sz="1300" dirty="0"/>
              <a:t>2007, Plan d’actions déchets 2009-2012, intégrant les éléments des Lois Grenelle de 2007, </a:t>
            </a:r>
          </a:p>
          <a:p>
            <a:pPr lvl="1" eaLnBrk="1" hangingPunct="1">
              <a:buFont typeface="Wingdings" panose="05000000000000000000" pitchFamily="2" charset="2"/>
              <a:buChar char="v"/>
            </a:pPr>
            <a:r>
              <a:rPr lang="fr-FR" altLang="fr-FR" sz="1300" dirty="0"/>
              <a:t>Plan National de Prévention des Déchets 2014-2020 </a:t>
            </a:r>
          </a:p>
          <a:p>
            <a:pPr lvl="1" eaLnBrk="1" hangingPunct="1">
              <a:buFont typeface="Wingdings" panose="05000000000000000000" pitchFamily="2" charset="2"/>
              <a:buChar char="v"/>
            </a:pPr>
            <a:r>
              <a:rPr lang="fr-FR" altLang="fr-FR" sz="1300" dirty="0"/>
              <a:t>la Loi n° 2015-992 du 17/08/2015 relative à la transition énergétique pour la croissance verte, </a:t>
            </a:r>
          </a:p>
          <a:p>
            <a:pPr lvl="1" eaLnBrk="1" hangingPunct="1">
              <a:buFont typeface="Wingdings" panose="05000000000000000000" pitchFamily="2" charset="2"/>
              <a:buChar char="v"/>
            </a:pPr>
            <a:r>
              <a:rPr lang="fr-FR" altLang="fr-FR" sz="1300" dirty="0"/>
              <a:t>Décret n°2015-662 du 10/06/2015 relatif aux programmes locaux de prévention des déchets ménagers et assimilés créant les articles R. 541-41-19 et suivants du Code de l’Environnement.</a:t>
            </a:r>
          </a:p>
          <a:p>
            <a:pPr lvl="1" eaLnBrk="1" hangingPunct="1">
              <a:buFont typeface="Wingdings" panose="05000000000000000000" pitchFamily="2" charset="2"/>
              <a:buChar char="v"/>
            </a:pPr>
            <a:endParaRPr lang="fr-FR" altLang="fr-FR" dirty="0"/>
          </a:p>
        </p:txBody>
      </p:sp>
      <p:pic>
        <p:nvPicPr>
          <p:cNvPr id="9221"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79388"/>
            <a:ext cx="210026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me 7"/>
          <p:cNvGraphicFramePr/>
          <p:nvPr/>
        </p:nvGraphicFramePr>
        <p:xfrm>
          <a:off x="1540934" y="5116947"/>
          <a:ext cx="7196665" cy="1434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Espace réservé du numéro de diapositive 1"/>
          <p:cNvSpPr>
            <a:spLocks noGrp="1"/>
          </p:cNvSpPr>
          <p:nvPr>
            <p:ph type="sldNum" sz="quarter" idx="12"/>
          </p:nvPr>
        </p:nvSpPr>
        <p:spPr/>
        <p:txBody>
          <a:bodyPr/>
          <a:lstStyle/>
          <a:p>
            <a:fld id="{E859C58F-3F8F-4CB4-985F-6A085596BDDD}" type="slidenum">
              <a:rPr lang="fr-FR" smtClean="0"/>
              <a:t>3</a:t>
            </a:fld>
            <a:endParaRPr lang="fr-FR"/>
          </a:p>
        </p:txBody>
      </p:sp>
    </p:spTree>
    <p:extLst>
      <p:ext uri="{BB962C8B-B14F-4D97-AF65-F5344CB8AC3E}">
        <p14:creationId xmlns:p14="http://schemas.microsoft.com/office/powerpoint/2010/main" val="1485245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normAutofit fontScale="90000"/>
          </a:bodyPr>
          <a:lstStyle/>
          <a:p>
            <a:pPr algn="ctr" eaLnBrk="1" hangingPunct="1">
              <a:defRPr/>
            </a:pPr>
            <a:r>
              <a:rPr lang="fr-FR" sz="2800"/>
              <a:t>Gisements prioritaires: </a:t>
            </a:r>
            <a:br>
              <a:rPr lang="fr-FR" sz="2800"/>
            </a:br>
            <a:r>
              <a:rPr lang="fr-FR" sz="2300"/>
              <a:t>les actions les plus efficaces pour diminuer la production de déchets sur le territoire de la CDC</a:t>
            </a:r>
            <a:br>
              <a:rPr lang="fr-FR" sz="2300"/>
            </a:br>
            <a:endParaRPr lang="fr-FR" sz="2300"/>
          </a:p>
        </p:txBody>
      </p:sp>
      <p:sp>
        <p:nvSpPr>
          <p:cNvPr id="3" name="Espace réservé du contenu 2"/>
          <p:cNvSpPr>
            <a:spLocks noGrp="1"/>
          </p:cNvSpPr>
          <p:nvPr>
            <p:ph idx="1"/>
          </p:nvPr>
        </p:nvSpPr>
        <p:spPr>
          <a:xfrm>
            <a:off x="677863" y="1863725"/>
            <a:ext cx="9980612" cy="4178300"/>
          </a:xfrm>
        </p:spPr>
        <p:txBody>
          <a:bodyPr rtlCol="0">
            <a:normAutofit/>
          </a:bodyPr>
          <a:lstStyle/>
          <a:p>
            <a:pPr eaLnBrk="1" fontAlgn="auto" hangingPunct="1">
              <a:spcAft>
                <a:spcPts val="0"/>
              </a:spcAft>
              <a:buFont typeface="Wingdings 3" charset="2"/>
              <a:buChar char=""/>
              <a:defRPr/>
            </a:pPr>
            <a:r>
              <a:rPr lang="fr-FR" b="1" dirty="0">
                <a:solidFill>
                  <a:schemeClr val="tx1">
                    <a:lumMod val="75000"/>
                    <a:lumOff val="25000"/>
                  </a:schemeClr>
                </a:solidFill>
              </a:rPr>
              <a:t>Méthode utilisée: </a:t>
            </a:r>
            <a:r>
              <a:rPr lang="fr-FR" dirty="0">
                <a:solidFill>
                  <a:schemeClr val="tx1">
                    <a:lumMod val="75000"/>
                    <a:lumOff val="25000"/>
                  </a:schemeClr>
                </a:solidFill>
              </a:rPr>
              <a:t>MODECOM du SMICOTOM, extrapolé au territoire de la CDC Médullienne</a:t>
            </a:r>
          </a:p>
          <a:p>
            <a:pPr marL="0" indent="0" eaLnBrk="1" fontAlgn="auto" hangingPunct="1">
              <a:spcAft>
                <a:spcPts val="0"/>
              </a:spcAft>
              <a:buFont typeface="Wingdings 3" charset="2"/>
              <a:buNone/>
              <a:defRPr/>
            </a:pPr>
            <a:endParaRPr lang="fr-FR" dirty="0">
              <a:solidFill>
                <a:schemeClr val="tx1">
                  <a:lumMod val="75000"/>
                  <a:lumOff val="25000"/>
                </a:schemeClr>
              </a:solidFill>
            </a:endParaRPr>
          </a:p>
        </p:txBody>
      </p:sp>
      <p:pic>
        <p:nvPicPr>
          <p:cNvPr id="35844"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au 6"/>
          <p:cNvGraphicFramePr>
            <a:graphicFrameLocks noGrp="1"/>
          </p:cNvGraphicFramePr>
          <p:nvPr>
            <p:extLst>
              <p:ext uri="{D42A27DB-BD31-4B8C-83A1-F6EECF244321}">
                <p14:modId xmlns:p14="http://schemas.microsoft.com/office/powerpoint/2010/main" val="1451935805"/>
              </p:ext>
            </p:extLst>
          </p:nvPr>
        </p:nvGraphicFramePr>
        <p:xfrm>
          <a:off x="1912938" y="2216150"/>
          <a:ext cx="6704012" cy="4227189"/>
        </p:xfrm>
        <a:graphic>
          <a:graphicData uri="http://schemas.openxmlformats.org/drawingml/2006/table">
            <a:tbl>
              <a:tblPr>
                <a:tableStyleId>{5C22544A-7EE6-4342-B048-85BDC9FD1C3A}</a:tableStyleId>
              </a:tblPr>
              <a:tblGrid>
                <a:gridCol w="4005777">
                  <a:extLst>
                    <a:ext uri="{9D8B030D-6E8A-4147-A177-3AD203B41FA5}">
                      <a16:colId xmlns="" xmlns:a16="http://schemas.microsoft.com/office/drawing/2014/main" val="20000"/>
                    </a:ext>
                  </a:extLst>
                </a:gridCol>
                <a:gridCol w="2698235">
                  <a:extLst>
                    <a:ext uri="{9D8B030D-6E8A-4147-A177-3AD203B41FA5}">
                      <a16:colId xmlns="" xmlns:a16="http://schemas.microsoft.com/office/drawing/2014/main" val="20001"/>
                    </a:ext>
                  </a:extLst>
                </a:gridCol>
              </a:tblGrid>
              <a:tr h="525998">
                <a:tc>
                  <a:txBody>
                    <a:bodyPr/>
                    <a:lstStyle/>
                    <a:p>
                      <a:pPr algn="ctr" fontAlgn="ctr"/>
                      <a:r>
                        <a:rPr lang="fr-FR" sz="1100" b="1" u="none" strike="noStrike" dirty="0">
                          <a:solidFill>
                            <a:schemeClr val="bg1"/>
                          </a:solidFill>
                          <a:effectLst/>
                        </a:rPr>
                        <a:t>Echantillon</a:t>
                      </a:r>
                      <a:endParaRPr lang="fr-FR" sz="1100" b="1" i="0" u="none" strike="noStrike" dirty="0">
                        <a:solidFill>
                          <a:schemeClr val="bg1"/>
                        </a:solidFill>
                        <a:effectLst/>
                        <a:latin typeface="Calibri" panose="020F0502020204030204" pitchFamily="34" charset="0"/>
                      </a:endParaRPr>
                    </a:p>
                  </a:txBody>
                  <a:tcPr marL="6658" marR="6658" marT="6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fr-FR" sz="1100" b="1" u="none" strike="noStrike" dirty="0">
                          <a:solidFill>
                            <a:schemeClr val="bg1"/>
                          </a:solidFill>
                          <a:effectLst/>
                        </a:rPr>
                        <a:t>Composition des OMR CDC Médullienne Kg/hab./an (population DGF)</a:t>
                      </a:r>
                      <a:endParaRPr lang="fr-FR" sz="1100" b="1" i="0" u="none" strike="noStrike" dirty="0">
                        <a:solidFill>
                          <a:schemeClr val="bg1"/>
                        </a:solidFill>
                        <a:effectLst/>
                        <a:latin typeface="Calibri" panose="020F0502020204030204" pitchFamily="34" charset="0"/>
                      </a:endParaRPr>
                    </a:p>
                  </a:txBody>
                  <a:tcPr marL="6658" marR="6658" marT="6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10000"/>
                  </a:ext>
                </a:extLst>
              </a:tr>
              <a:tr h="189535">
                <a:tc>
                  <a:txBody>
                    <a:bodyPr/>
                    <a:lstStyle/>
                    <a:p>
                      <a:pPr algn="l" fontAlgn="b"/>
                      <a:r>
                        <a:rPr lang="fr-FR" sz="1100" b="1" u="none" strike="noStrike" dirty="0">
                          <a:effectLst/>
                        </a:rPr>
                        <a:t>Gaspillage alimentaire</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solidFill>
                            <a:srgbClr val="FF0000"/>
                          </a:solidFill>
                          <a:effectLst/>
                        </a:rPr>
                        <a:t>27,3</a:t>
                      </a:r>
                      <a:endParaRPr lang="fr-FR" sz="1100" b="1" i="0" u="none" strike="noStrike" dirty="0">
                        <a:solidFill>
                          <a:srgbClr val="FF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4295">
                <a:tc>
                  <a:txBody>
                    <a:bodyPr/>
                    <a:lstStyle/>
                    <a:p>
                      <a:pPr algn="l" fontAlgn="b"/>
                      <a:r>
                        <a:rPr lang="fr-FR" sz="1100" b="1" u="none" strike="noStrike" dirty="0">
                          <a:effectLst/>
                        </a:rPr>
                        <a:t>Restes alimentaires non consommables </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solidFill>
                            <a:srgbClr val="FF0000"/>
                          </a:solidFill>
                          <a:effectLst/>
                        </a:rPr>
                        <a:t>60,4</a:t>
                      </a:r>
                      <a:endParaRPr lang="fr-FR" sz="1100" b="1" i="0" u="none" strike="noStrike" dirty="0">
                        <a:solidFill>
                          <a:srgbClr val="FF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89535">
                <a:tc>
                  <a:txBody>
                    <a:bodyPr/>
                    <a:lstStyle/>
                    <a:p>
                      <a:pPr algn="l" fontAlgn="b"/>
                      <a:r>
                        <a:rPr lang="fr-FR" sz="1100" b="1" u="none" strike="noStrike" dirty="0">
                          <a:effectLst/>
                        </a:rPr>
                        <a:t>Déchets de jardin</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3,9</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89535">
                <a:tc>
                  <a:txBody>
                    <a:bodyPr/>
                    <a:lstStyle/>
                    <a:p>
                      <a:pPr algn="l" fontAlgn="b"/>
                      <a:r>
                        <a:rPr lang="fr-FR" sz="1100" b="1" u="none" strike="noStrike" dirty="0">
                          <a:effectLst/>
                        </a:rPr>
                        <a:t>Imprimés publicitaires</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solidFill>
                            <a:srgbClr val="FF0000"/>
                          </a:solidFill>
                          <a:effectLst/>
                        </a:rPr>
                        <a:t>12,1</a:t>
                      </a:r>
                      <a:endParaRPr lang="fr-FR" sz="1100" b="1" i="0" u="none" strike="noStrike" dirty="0">
                        <a:solidFill>
                          <a:srgbClr val="FF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89535">
                <a:tc>
                  <a:txBody>
                    <a:bodyPr/>
                    <a:lstStyle/>
                    <a:p>
                      <a:pPr algn="l" fontAlgn="b"/>
                      <a:r>
                        <a:rPr lang="fr-FR" sz="1100" b="1" u="none" strike="noStrike">
                          <a:effectLst/>
                        </a:rPr>
                        <a:t>Papiers de bureaux</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8,7</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89535">
                <a:tc>
                  <a:txBody>
                    <a:bodyPr/>
                    <a:lstStyle/>
                    <a:p>
                      <a:pPr algn="l" fontAlgn="b"/>
                      <a:r>
                        <a:rPr lang="fr-FR" sz="1100" b="1" u="none" strike="noStrike">
                          <a:effectLst/>
                        </a:rPr>
                        <a:t>Cartons</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9,3</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89535">
                <a:tc>
                  <a:txBody>
                    <a:bodyPr/>
                    <a:lstStyle/>
                    <a:p>
                      <a:pPr algn="l" fontAlgn="b"/>
                      <a:r>
                        <a:rPr lang="fr-FR" sz="1100" b="1" u="none" strike="noStrike">
                          <a:effectLst/>
                        </a:rPr>
                        <a:t>Textiles</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6,5</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89535">
                <a:tc>
                  <a:txBody>
                    <a:bodyPr/>
                    <a:lstStyle/>
                    <a:p>
                      <a:pPr algn="l" fontAlgn="b"/>
                      <a:r>
                        <a:rPr lang="fr-FR" sz="1100" b="1" u="none" strike="noStrike">
                          <a:effectLst/>
                        </a:rPr>
                        <a:t>Couches culottes, lingettes</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solidFill>
                            <a:srgbClr val="FF0000"/>
                          </a:solidFill>
                          <a:effectLst/>
                        </a:rPr>
                        <a:t>17,8</a:t>
                      </a:r>
                      <a:endParaRPr lang="fr-FR" sz="1100" b="1" i="0" u="none" strike="noStrike" dirty="0">
                        <a:solidFill>
                          <a:srgbClr val="FF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89535">
                <a:tc>
                  <a:txBody>
                    <a:bodyPr/>
                    <a:lstStyle/>
                    <a:p>
                      <a:pPr algn="l" fontAlgn="b"/>
                      <a:r>
                        <a:rPr lang="fr-FR" sz="1100" b="1" u="none" strike="noStrike">
                          <a:effectLst/>
                        </a:rPr>
                        <a:t>Essuie-tout</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solidFill>
                            <a:srgbClr val="FF0000"/>
                          </a:solidFill>
                          <a:effectLst/>
                        </a:rPr>
                        <a:t>15,4</a:t>
                      </a:r>
                      <a:endParaRPr lang="fr-FR" sz="1100" b="1" i="0" u="none" strike="noStrike" dirty="0">
                        <a:solidFill>
                          <a:srgbClr val="FF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189535">
                <a:tc>
                  <a:txBody>
                    <a:bodyPr/>
                    <a:lstStyle/>
                    <a:p>
                      <a:pPr algn="l" fontAlgn="b"/>
                      <a:r>
                        <a:rPr lang="fr-FR" sz="1100" b="1" u="none" strike="noStrike">
                          <a:effectLst/>
                        </a:rPr>
                        <a:t>Emballages plastiques totaux</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solidFill>
                            <a:srgbClr val="FF0000"/>
                          </a:solidFill>
                          <a:effectLst/>
                        </a:rPr>
                        <a:t>39</a:t>
                      </a:r>
                      <a:endParaRPr lang="fr-FR" sz="1100" b="1" i="0" u="none" strike="noStrike" dirty="0">
                        <a:solidFill>
                          <a:srgbClr val="FF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189535">
                <a:tc>
                  <a:txBody>
                    <a:bodyPr/>
                    <a:lstStyle/>
                    <a:p>
                      <a:pPr algn="l" fontAlgn="b"/>
                      <a:r>
                        <a:rPr lang="fr-FR" sz="1100" b="1" u="none" strike="noStrike">
                          <a:effectLst/>
                        </a:rPr>
                        <a:t>Emballages verre</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solidFill>
                            <a:srgbClr val="FF0000"/>
                          </a:solidFill>
                          <a:effectLst/>
                        </a:rPr>
                        <a:t>11,8</a:t>
                      </a:r>
                      <a:endParaRPr lang="fr-FR" sz="1100" b="1" i="0" u="none" strike="noStrike" dirty="0">
                        <a:solidFill>
                          <a:srgbClr val="FF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189535">
                <a:tc>
                  <a:txBody>
                    <a:bodyPr/>
                    <a:lstStyle/>
                    <a:p>
                      <a:pPr algn="l" fontAlgn="b"/>
                      <a:r>
                        <a:rPr lang="fr-FR" sz="1100" b="1" u="none" strike="noStrike">
                          <a:effectLst/>
                        </a:rPr>
                        <a:t>Autres emballages</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solidFill>
                            <a:schemeClr val="tx1"/>
                          </a:solidFill>
                          <a:effectLst/>
                        </a:rPr>
                        <a:t>12</a:t>
                      </a:r>
                      <a:endParaRPr lang="fr-FR" sz="1100" b="1" i="0" u="none" strike="noStrike" dirty="0">
                        <a:solidFill>
                          <a:schemeClr val="tx1"/>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189535">
                <a:tc>
                  <a:txBody>
                    <a:bodyPr/>
                    <a:lstStyle/>
                    <a:p>
                      <a:pPr algn="l" fontAlgn="b"/>
                      <a:r>
                        <a:rPr lang="fr-FR" sz="1100" b="1" u="none" strike="noStrike">
                          <a:effectLst/>
                        </a:rPr>
                        <a:t>Litière</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9,8</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189535">
                <a:tc>
                  <a:txBody>
                    <a:bodyPr/>
                    <a:lstStyle/>
                    <a:p>
                      <a:pPr algn="l" fontAlgn="b"/>
                      <a:r>
                        <a:rPr lang="fr-FR" sz="1100" b="1" u="none" strike="noStrike">
                          <a:effectLst/>
                        </a:rPr>
                        <a:t>D3E</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0,8</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189535">
                <a:tc>
                  <a:txBody>
                    <a:bodyPr/>
                    <a:lstStyle/>
                    <a:p>
                      <a:pPr algn="l" fontAlgn="b"/>
                      <a:r>
                        <a:rPr lang="fr-FR" sz="1100" b="1" u="none" strike="noStrike">
                          <a:effectLst/>
                        </a:rPr>
                        <a:t>DMS</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1,1</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189535">
                <a:tc>
                  <a:txBody>
                    <a:bodyPr/>
                    <a:lstStyle/>
                    <a:p>
                      <a:pPr algn="l" fontAlgn="b"/>
                      <a:r>
                        <a:rPr lang="fr-FR" sz="1100" b="1" u="none" strike="noStrike">
                          <a:effectLst/>
                        </a:rPr>
                        <a:t>Gravats, pierre</a:t>
                      </a:r>
                      <a:endParaRPr lang="fr-FR" sz="1100" b="1" i="0" u="none" strike="noStrike">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1,5</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341936">
                <a:tc>
                  <a:txBody>
                    <a:bodyPr/>
                    <a:lstStyle/>
                    <a:p>
                      <a:pPr algn="l" fontAlgn="b"/>
                      <a:r>
                        <a:rPr lang="fr-FR" sz="1100" b="1" u="none" strike="noStrike" dirty="0">
                          <a:effectLst/>
                        </a:rPr>
                        <a:t>Combustibles non classés (bouchons, mégots cigarette, contenu d'aspirateur…)</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6,5</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r h="341935">
                <a:tc>
                  <a:txBody>
                    <a:bodyPr/>
                    <a:lstStyle/>
                    <a:p>
                      <a:pPr algn="ctr" fontAlgn="b"/>
                      <a:endParaRPr lang="fr-FR" sz="1100" b="1" u="none" strike="noStrike" dirty="0">
                        <a:effectLst/>
                      </a:endParaRPr>
                    </a:p>
                    <a:p>
                      <a:pPr algn="ctr" fontAlgn="b"/>
                      <a:r>
                        <a:rPr lang="fr-FR" sz="1100" b="1" u="none" strike="noStrike" dirty="0">
                          <a:effectLst/>
                        </a:rPr>
                        <a:t>Total </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100" b="1" u="none" strike="noStrike" dirty="0">
                          <a:effectLst/>
                        </a:rPr>
                        <a:t>244 Kg/hab./an</a:t>
                      </a:r>
                      <a:endParaRPr lang="fr-FR" sz="1100" b="1" i="0" u="none" strike="noStrike" dirty="0">
                        <a:solidFill>
                          <a:srgbClr val="000000"/>
                        </a:solidFill>
                        <a:effectLst/>
                        <a:latin typeface="Calibri" panose="020F0502020204030204" pitchFamily="34" charset="0"/>
                      </a:endParaRPr>
                    </a:p>
                  </a:txBody>
                  <a:tcPr marL="6658" marR="6658" marT="66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8"/>
                  </a:ext>
                </a:extLst>
              </a:tr>
            </a:tbl>
          </a:graphicData>
        </a:graphic>
      </p:graphicFrame>
      <p:sp>
        <p:nvSpPr>
          <p:cNvPr id="2" name="Espace réservé du numéro de diapositive 1"/>
          <p:cNvSpPr>
            <a:spLocks noGrp="1"/>
          </p:cNvSpPr>
          <p:nvPr>
            <p:ph type="sldNum" sz="quarter" idx="12"/>
          </p:nvPr>
        </p:nvSpPr>
        <p:spPr/>
        <p:txBody>
          <a:bodyPr/>
          <a:lstStyle/>
          <a:p>
            <a:fld id="{E859C58F-3F8F-4CB4-985F-6A085596BDDD}" type="slidenum">
              <a:rPr lang="fr-FR" smtClean="0"/>
              <a:t>30</a:t>
            </a:fld>
            <a:endParaRPr lang="fr-FR"/>
          </a:p>
        </p:txBody>
      </p:sp>
    </p:spTree>
    <p:extLst>
      <p:ext uri="{BB962C8B-B14F-4D97-AF65-F5344CB8AC3E}">
        <p14:creationId xmlns:p14="http://schemas.microsoft.com/office/powerpoint/2010/main" val="1713363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2"/>
          <p:cNvSpPr>
            <a:spLocks noGrp="1"/>
          </p:cNvSpPr>
          <p:nvPr>
            <p:ph idx="1"/>
          </p:nvPr>
        </p:nvSpPr>
        <p:spPr>
          <a:xfrm>
            <a:off x="677863" y="1127125"/>
            <a:ext cx="8596312" cy="4914900"/>
          </a:xfrm>
        </p:spPr>
        <p:txBody>
          <a:bodyPr/>
          <a:lstStyle/>
          <a:p>
            <a:r>
              <a:rPr lang="fr-FR" altLang="fr-FR" sz="2000" b="1"/>
              <a:t>Actions ciblées et potentiel de réduction des déchets</a:t>
            </a:r>
          </a:p>
        </p:txBody>
      </p:sp>
      <p:graphicFrame>
        <p:nvGraphicFramePr>
          <p:cNvPr id="4" name="Tableau 3"/>
          <p:cNvGraphicFramePr>
            <a:graphicFrameLocks noGrp="1"/>
          </p:cNvGraphicFramePr>
          <p:nvPr>
            <p:extLst>
              <p:ext uri="{D42A27DB-BD31-4B8C-83A1-F6EECF244321}">
                <p14:modId xmlns:p14="http://schemas.microsoft.com/office/powerpoint/2010/main" val="2769001728"/>
              </p:ext>
            </p:extLst>
          </p:nvPr>
        </p:nvGraphicFramePr>
        <p:xfrm>
          <a:off x="1481138" y="1849438"/>
          <a:ext cx="6877050" cy="3414855"/>
        </p:xfrm>
        <a:graphic>
          <a:graphicData uri="http://schemas.openxmlformats.org/drawingml/2006/table">
            <a:tbl>
              <a:tblPr>
                <a:tableStyleId>{5C22544A-7EE6-4342-B048-85BDC9FD1C3A}</a:tableStyleId>
              </a:tblPr>
              <a:tblGrid>
                <a:gridCol w="3278592">
                  <a:extLst>
                    <a:ext uri="{9D8B030D-6E8A-4147-A177-3AD203B41FA5}">
                      <a16:colId xmlns="" xmlns:a16="http://schemas.microsoft.com/office/drawing/2014/main" val="20000"/>
                    </a:ext>
                  </a:extLst>
                </a:gridCol>
                <a:gridCol w="1599314">
                  <a:extLst>
                    <a:ext uri="{9D8B030D-6E8A-4147-A177-3AD203B41FA5}">
                      <a16:colId xmlns="" xmlns:a16="http://schemas.microsoft.com/office/drawing/2014/main" val="20001"/>
                    </a:ext>
                  </a:extLst>
                </a:gridCol>
                <a:gridCol w="1999144">
                  <a:extLst>
                    <a:ext uri="{9D8B030D-6E8A-4147-A177-3AD203B41FA5}">
                      <a16:colId xmlns="" xmlns:a16="http://schemas.microsoft.com/office/drawing/2014/main" val="20002"/>
                    </a:ext>
                  </a:extLst>
                </a:gridCol>
              </a:tblGrid>
              <a:tr h="432124">
                <a:tc>
                  <a:txBody>
                    <a:bodyPr/>
                    <a:lstStyle/>
                    <a:p>
                      <a:pPr algn="ctr" fontAlgn="b"/>
                      <a:r>
                        <a:rPr lang="fr-FR" sz="1400" b="1" u="none" strike="noStrike" dirty="0">
                          <a:solidFill>
                            <a:schemeClr val="bg1"/>
                          </a:solidFill>
                          <a:effectLst/>
                        </a:rPr>
                        <a:t>Actions ciblées</a:t>
                      </a: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fr-FR" sz="1400" b="1" u="none" strike="noStrike" dirty="0">
                          <a:solidFill>
                            <a:schemeClr val="bg1"/>
                          </a:solidFill>
                          <a:effectLst/>
                        </a:rPr>
                        <a:t>Gisement impacté</a:t>
                      </a: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fr-FR" sz="1400" b="1" u="none" strike="noStrike" dirty="0">
                          <a:solidFill>
                            <a:schemeClr val="bg1"/>
                          </a:solidFill>
                          <a:effectLst/>
                        </a:rPr>
                        <a:t>Potentiel de réduction</a:t>
                      </a: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0000"/>
                  </a:ext>
                </a:extLst>
              </a:tr>
              <a:tr h="218899">
                <a:tc>
                  <a:txBody>
                    <a:bodyPr/>
                    <a:lstStyle/>
                    <a:p>
                      <a:pPr algn="l" fontAlgn="b"/>
                      <a:r>
                        <a:rPr lang="fr-FR" sz="1400" b="1" u="none" strike="noStrike">
                          <a:effectLst/>
                        </a:rPr>
                        <a:t>Gaspillage alimentaire </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OMR</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1,9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18899">
                <a:tc>
                  <a:txBody>
                    <a:bodyPr/>
                    <a:lstStyle/>
                    <a:p>
                      <a:pPr algn="l" fontAlgn="b"/>
                      <a:r>
                        <a:rPr lang="fr-FR" sz="1400" b="1" u="none" strike="noStrike">
                          <a:effectLst/>
                        </a:rPr>
                        <a:t>Compostage</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a:effectLst/>
                        </a:rPr>
                        <a:t>OMR</a:t>
                      </a:r>
                      <a:endParaRPr lang="fr-FR" sz="1400" b="0"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13,5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18899">
                <a:tc>
                  <a:txBody>
                    <a:bodyPr/>
                    <a:lstStyle/>
                    <a:p>
                      <a:pPr algn="l" fontAlgn="b"/>
                      <a:r>
                        <a:rPr lang="fr-FR" sz="1400" b="1" u="none" strike="noStrike">
                          <a:effectLst/>
                        </a:rPr>
                        <a:t>Stop pub</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a:effectLst/>
                        </a:rPr>
                        <a:t>OMR &amp; CS</a:t>
                      </a:r>
                      <a:endParaRPr lang="fr-FR" sz="1400" b="0"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3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32253">
                <a:tc>
                  <a:txBody>
                    <a:bodyPr/>
                    <a:lstStyle/>
                    <a:p>
                      <a:pPr algn="l" fontAlgn="b"/>
                      <a:r>
                        <a:rPr lang="fr-FR" sz="1400" b="1" u="none" strike="noStrike">
                          <a:effectLst/>
                        </a:rPr>
                        <a:t>Sensibilisation aux achats "légers en déchets et emballages" </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a:effectLst/>
                        </a:rPr>
                        <a:t>OMR &amp; CS</a:t>
                      </a:r>
                      <a:endParaRPr lang="fr-FR" sz="1400" b="0"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2,2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18899">
                <a:tc>
                  <a:txBody>
                    <a:bodyPr/>
                    <a:lstStyle/>
                    <a:p>
                      <a:pPr algn="l" fontAlgn="b"/>
                      <a:r>
                        <a:rPr lang="fr-FR" sz="1400" b="1" u="none" strike="noStrike">
                          <a:effectLst/>
                        </a:rPr>
                        <a:t>Textiles </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OMR &amp; Déchèterie</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3,3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27544">
                <a:tc>
                  <a:txBody>
                    <a:bodyPr/>
                    <a:lstStyle/>
                    <a:p>
                      <a:pPr algn="l" fontAlgn="b"/>
                      <a:r>
                        <a:rPr lang="fr-FR" sz="1400" b="1" u="none" strike="noStrike" dirty="0">
                          <a:effectLst/>
                        </a:rPr>
                        <a:t>Produits d'hygiène et de soins lavables</a:t>
                      </a:r>
                      <a:endParaRPr lang="fr-FR" sz="1400" b="1"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OMR</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1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18899">
                <a:tc>
                  <a:txBody>
                    <a:bodyPr/>
                    <a:lstStyle/>
                    <a:p>
                      <a:pPr algn="l" fontAlgn="b"/>
                      <a:r>
                        <a:rPr lang="fr-FR" sz="1400" b="1" u="none" strike="noStrike">
                          <a:effectLst/>
                        </a:rPr>
                        <a:t>Piles</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a:effectLst/>
                        </a:rPr>
                        <a:t>OMR &amp; Déchèterie</a:t>
                      </a:r>
                      <a:endParaRPr lang="fr-FR" sz="1400" b="0"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0,04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18899">
                <a:tc>
                  <a:txBody>
                    <a:bodyPr/>
                    <a:lstStyle/>
                    <a:p>
                      <a:pPr algn="l" fontAlgn="b"/>
                      <a:r>
                        <a:rPr lang="fr-FR" sz="1400" b="1" u="none" strike="noStrike">
                          <a:effectLst/>
                        </a:rPr>
                        <a:t>Médicaments</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OMR</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0,13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18899">
                <a:tc>
                  <a:txBody>
                    <a:bodyPr/>
                    <a:lstStyle/>
                    <a:p>
                      <a:pPr algn="l" fontAlgn="b"/>
                      <a:r>
                        <a:rPr lang="fr-FR" sz="1400" b="1" u="none" strike="noStrike">
                          <a:effectLst/>
                        </a:rPr>
                        <a:t>Produits dangereux</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a:effectLst/>
                        </a:rPr>
                        <a:t>OMR &amp; Déchèterie</a:t>
                      </a:r>
                      <a:endParaRPr lang="fr-FR" sz="1400" b="0"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0,5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18899">
                <a:tc>
                  <a:txBody>
                    <a:bodyPr/>
                    <a:lstStyle/>
                    <a:p>
                      <a:pPr algn="l" fontAlgn="b"/>
                      <a:r>
                        <a:rPr lang="fr-FR" sz="1400" b="1" u="none" strike="noStrike">
                          <a:effectLst/>
                        </a:rPr>
                        <a:t>Encombrants</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a:effectLst/>
                        </a:rPr>
                        <a:t>OMR &amp; Déchèterie</a:t>
                      </a:r>
                      <a:endParaRPr lang="fr-FR" sz="1400" b="0"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3,7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18899">
                <a:tc>
                  <a:txBody>
                    <a:bodyPr/>
                    <a:lstStyle/>
                    <a:p>
                      <a:pPr algn="l" fontAlgn="b"/>
                      <a:r>
                        <a:rPr lang="fr-FR" sz="1400" b="1" u="none" strike="noStrike">
                          <a:effectLst/>
                        </a:rPr>
                        <a:t>Déchets verts</a:t>
                      </a:r>
                      <a:endParaRPr lang="fr-FR" sz="1400" b="1"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a:effectLst/>
                        </a:rPr>
                        <a:t>Déchèterie</a:t>
                      </a:r>
                      <a:endParaRPr lang="fr-FR" sz="1400" b="0" i="0" u="none" strike="noStrike">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u="none" strike="noStrike" dirty="0">
                          <a:effectLst/>
                        </a:rPr>
                        <a:t>14,1 kg/hab/an</a:t>
                      </a:r>
                      <a:endParaRPr lang="fr-FR" sz="1400" b="0" i="0" u="none" strike="noStrike" dirty="0">
                        <a:solidFill>
                          <a:srgbClr val="000000"/>
                        </a:solidFill>
                        <a:effectLst/>
                        <a:latin typeface="Calibri" panose="020F0502020204030204" pitchFamily="34" charset="0"/>
                      </a:endParaRP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352777">
                <a:tc gridSpan="2">
                  <a:txBody>
                    <a:bodyPr/>
                    <a:lstStyle/>
                    <a:p>
                      <a:pPr algn="ctr" fontAlgn="b"/>
                      <a:r>
                        <a:rPr lang="fr-FR" sz="1400" b="1" u="none" strike="noStrike" dirty="0">
                          <a:effectLst/>
                        </a:rPr>
                        <a:t>Total potentiel de réduction</a:t>
                      </a: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fontAlgn="b"/>
                      <a:endParaRPr lang="fr-FR" sz="1000" b="1" i="0" u="none" strike="noStrike" dirty="0">
                        <a:solidFill>
                          <a:srgbClr val="000000"/>
                        </a:solidFill>
                        <a:effectLst/>
                        <a:latin typeface="Calibri" panose="020F0502020204030204" pitchFamily="34" charset="0"/>
                      </a:endParaRPr>
                    </a:p>
                  </a:txBody>
                  <a:tcPr marL="5545" marR="5545"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fr-FR" sz="1400" b="1" u="none" strike="noStrike" dirty="0">
                          <a:effectLst/>
                        </a:rPr>
                        <a:t>43 kg/hab./an</a:t>
                      </a:r>
                    </a:p>
                  </a:txBody>
                  <a:tcPr marL="5544" marR="5544" marT="55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12"/>
                  </a:ext>
                </a:extLst>
              </a:tr>
            </a:tbl>
          </a:graphicData>
        </a:graphic>
      </p:graphicFrame>
      <p:pic>
        <p:nvPicPr>
          <p:cNvPr id="36924"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31</a:t>
            </a:fld>
            <a:endParaRPr lang="fr-FR"/>
          </a:p>
        </p:txBody>
      </p:sp>
    </p:spTree>
    <p:extLst>
      <p:ext uri="{BB962C8B-B14F-4D97-AF65-F5344CB8AC3E}">
        <p14:creationId xmlns:p14="http://schemas.microsoft.com/office/powerpoint/2010/main" val="166496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p:cNvSpPr>
            <a:spLocks noGrp="1"/>
          </p:cNvSpPr>
          <p:nvPr>
            <p:ph idx="1"/>
          </p:nvPr>
        </p:nvSpPr>
        <p:spPr>
          <a:xfrm>
            <a:off x="677863" y="1117600"/>
            <a:ext cx="8596312" cy="4924425"/>
          </a:xfrm>
        </p:spPr>
        <p:txBody>
          <a:bodyPr/>
          <a:lstStyle/>
          <a:p>
            <a:r>
              <a:rPr lang="fr-FR" altLang="fr-FR"/>
              <a:t>Potentiel de réduction avec la Redevance Incitative </a:t>
            </a:r>
          </a:p>
        </p:txBody>
      </p:sp>
      <p:graphicFrame>
        <p:nvGraphicFramePr>
          <p:cNvPr id="4" name="Tableau 3"/>
          <p:cNvGraphicFramePr>
            <a:graphicFrameLocks noGrp="1"/>
          </p:cNvGraphicFramePr>
          <p:nvPr/>
        </p:nvGraphicFramePr>
        <p:xfrm>
          <a:off x="766763" y="1881188"/>
          <a:ext cx="8210551" cy="1395412"/>
        </p:xfrm>
        <a:graphic>
          <a:graphicData uri="http://schemas.openxmlformats.org/drawingml/2006/table">
            <a:tbl>
              <a:tblPr firstRow="1" firstCol="1" bandRow="1">
                <a:tableStyleId>{5C22544A-7EE6-4342-B048-85BDC9FD1C3A}</a:tableStyleId>
              </a:tblPr>
              <a:tblGrid>
                <a:gridCol w="1445734">
                  <a:extLst>
                    <a:ext uri="{9D8B030D-6E8A-4147-A177-3AD203B41FA5}">
                      <a16:colId xmlns="" xmlns:a16="http://schemas.microsoft.com/office/drawing/2014/main" val="20000"/>
                    </a:ext>
                  </a:extLst>
                </a:gridCol>
                <a:gridCol w="2322359">
                  <a:extLst>
                    <a:ext uri="{9D8B030D-6E8A-4147-A177-3AD203B41FA5}">
                      <a16:colId xmlns="" xmlns:a16="http://schemas.microsoft.com/office/drawing/2014/main" val="20001"/>
                    </a:ext>
                  </a:extLst>
                </a:gridCol>
                <a:gridCol w="1585974">
                  <a:extLst>
                    <a:ext uri="{9D8B030D-6E8A-4147-A177-3AD203B41FA5}">
                      <a16:colId xmlns="" xmlns:a16="http://schemas.microsoft.com/office/drawing/2014/main" val="20002"/>
                    </a:ext>
                  </a:extLst>
                </a:gridCol>
                <a:gridCol w="2856484">
                  <a:extLst>
                    <a:ext uri="{9D8B030D-6E8A-4147-A177-3AD203B41FA5}">
                      <a16:colId xmlns="" xmlns:a16="http://schemas.microsoft.com/office/drawing/2014/main" val="20003"/>
                    </a:ext>
                  </a:extLst>
                </a:gridCol>
              </a:tblGrid>
              <a:tr h="213360">
                <a:tc gridSpan="4">
                  <a:txBody>
                    <a:bodyPr/>
                    <a:lstStyle/>
                    <a:p>
                      <a:pPr algn="ctr">
                        <a:spcAft>
                          <a:spcPts val="0"/>
                        </a:spcAft>
                      </a:pPr>
                      <a:r>
                        <a:rPr lang="fr-FR" sz="1400" dirty="0">
                          <a:effectLst/>
                        </a:rPr>
                        <a:t>Actions à fort potentiel de réduction mais impact sur les usagers</a:t>
                      </a:r>
                      <a:endParaRPr lang="fr-FR"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426483">
                <a:tc>
                  <a:txBody>
                    <a:bodyPr/>
                    <a:lstStyle/>
                    <a:p>
                      <a:pPr algn="ctr">
                        <a:spcAft>
                          <a:spcPts val="0"/>
                        </a:spcAft>
                      </a:pPr>
                      <a:r>
                        <a:rPr lang="fr-FR" sz="1400" baseline="0" dirty="0">
                          <a:solidFill>
                            <a:schemeClr val="bg1"/>
                          </a:solidFill>
                          <a:effectLst/>
                        </a:rPr>
                        <a:t>Produits ciblés</a:t>
                      </a:r>
                      <a:endParaRPr lang="fr-FR" sz="1400" baseline="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fr-FR" sz="1400" baseline="0" dirty="0">
                          <a:solidFill>
                            <a:schemeClr val="bg1"/>
                          </a:solidFill>
                          <a:effectLst/>
                        </a:rPr>
                        <a:t>Actions de prévention</a:t>
                      </a:r>
                      <a:endParaRPr lang="fr-FR" sz="1400" baseline="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fr-FR" sz="1400" baseline="0" dirty="0">
                          <a:solidFill>
                            <a:schemeClr val="bg1"/>
                          </a:solidFill>
                          <a:effectLst/>
                        </a:rPr>
                        <a:t>Gisement impacté</a:t>
                      </a:r>
                      <a:endParaRPr lang="fr-FR" sz="1400" baseline="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fr-FR" sz="1400" baseline="0" dirty="0">
                          <a:solidFill>
                            <a:schemeClr val="bg1"/>
                          </a:solidFill>
                          <a:effectLst/>
                        </a:rPr>
                        <a:t>Potentiel de réduction</a:t>
                      </a:r>
                      <a:endParaRPr lang="fr-FR" sz="1400" baseline="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1"/>
                  </a:ext>
                </a:extLst>
              </a:tr>
              <a:tr h="511849">
                <a:tc>
                  <a:txBody>
                    <a:bodyPr/>
                    <a:lstStyle/>
                    <a:p>
                      <a:pPr algn="just">
                        <a:spcAft>
                          <a:spcPts val="0"/>
                        </a:spcAft>
                      </a:pPr>
                      <a:r>
                        <a:rPr lang="fr-FR" sz="1400" baseline="0">
                          <a:solidFill>
                            <a:schemeClr val="tx1"/>
                          </a:solidFill>
                          <a:effectLst/>
                        </a:rPr>
                        <a:t>Tous les DMA</a:t>
                      </a:r>
                      <a:endParaRPr lang="fr-FR" sz="1400" baseline="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4E8"/>
                    </a:solidFill>
                  </a:tcPr>
                </a:tc>
                <a:tc>
                  <a:txBody>
                    <a:bodyPr/>
                    <a:lstStyle/>
                    <a:p>
                      <a:pPr algn="ctr">
                        <a:spcAft>
                          <a:spcPts val="0"/>
                        </a:spcAft>
                      </a:pPr>
                      <a:r>
                        <a:rPr lang="fr-FR" sz="1400" baseline="0" dirty="0">
                          <a:solidFill>
                            <a:schemeClr val="tx1"/>
                          </a:solidFill>
                          <a:effectLst/>
                        </a:rPr>
                        <a:t>Mise en place d'une taxe, redevance incitative</a:t>
                      </a:r>
                      <a:endParaRPr lang="fr-FR" sz="1400" baseline="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4E8"/>
                    </a:solidFill>
                  </a:tcPr>
                </a:tc>
                <a:tc>
                  <a:txBody>
                    <a:bodyPr/>
                    <a:lstStyle/>
                    <a:p>
                      <a:pPr algn="l">
                        <a:spcAft>
                          <a:spcPts val="0"/>
                        </a:spcAft>
                      </a:pPr>
                      <a:r>
                        <a:rPr lang="fr-FR" sz="1400" baseline="0" dirty="0">
                          <a:solidFill>
                            <a:schemeClr val="tx1"/>
                          </a:solidFill>
                          <a:effectLst/>
                        </a:rPr>
                        <a:t>DMA</a:t>
                      </a:r>
                      <a:endParaRPr lang="fr-FR" sz="1400" baseline="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4E8"/>
                    </a:solidFill>
                  </a:tcPr>
                </a:tc>
                <a:tc>
                  <a:txBody>
                    <a:bodyPr/>
                    <a:lstStyle/>
                    <a:p>
                      <a:pPr algn="just">
                        <a:spcAft>
                          <a:spcPts val="0"/>
                        </a:spcAft>
                      </a:pPr>
                      <a:r>
                        <a:rPr lang="fr-FR" sz="1400" baseline="0" dirty="0">
                          <a:solidFill>
                            <a:schemeClr val="tx1"/>
                          </a:solidFill>
                          <a:effectLst/>
                        </a:rPr>
                        <a:t>74 kg/hab./an</a:t>
                      </a:r>
                      <a:endParaRPr lang="fr-FR" sz="1400" baseline="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4E8"/>
                    </a:solidFill>
                  </a:tcPr>
                </a:tc>
                <a:extLst>
                  <a:ext uri="{0D108BD9-81ED-4DB2-BD59-A6C34878D82A}">
                    <a16:rowId xmlns="" xmlns:a16="http://schemas.microsoft.com/office/drawing/2014/main" val="10002"/>
                  </a:ext>
                </a:extLst>
              </a:tr>
              <a:tr h="243720">
                <a:tc gridSpan="3">
                  <a:txBody>
                    <a:bodyPr/>
                    <a:lstStyle/>
                    <a:p>
                      <a:pPr algn="ctr">
                        <a:spcAft>
                          <a:spcPts val="0"/>
                        </a:spcAft>
                      </a:pPr>
                      <a:r>
                        <a:rPr lang="fr-FR" sz="1400" dirty="0">
                          <a:solidFill>
                            <a:schemeClr val="tx1"/>
                          </a:solidFill>
                          <a:effectLst/>
                        </a:rPr>
                        <a:t>Total potentiel de réduction</a:t>
                      </a:r>
                      <a:endParaRPr lang="fr-FR"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fr-FR"/>
                    </a:p>
                  </a:txBody>
                  <a:tcPr/>
                </a:tc>
                <a:tc hMerge="1">
                  <a:txBody>
                    <a:bodyPr/>
                    <a:lstStyle/>
                    <a:p>
                      <a:endParaRPr lang="fr-FR"/>
                    </a:p>
                  </a:txBody>
                  <a:tcPr/>
                </a:tc>
                <a:tc>
                  <a:txBody>
                    <a:bodyPr/>
                    <a:lstStyle/>
                    <a:p>
                      <a:pPr marL="27305" algn="just">
                        <a:spcAft>
                          <a:spcPts val="0"/>
                        </a:spcAft>
                      </a:pPr>
                      <a:r>
                        <a:rPr lang="fr-FR" sz="1400" dirty="0">
                          <a:solidFill>
                            <a:schemeClr val="tx1"/>
                          </a:solidFill>
                          <a:effectLst/>
                        </a:rPr>
                        <a:t>74 kg/hab./an</a:t>
                      </a:r>
                      <a:endParaRPr lang="fr-FR"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7437" marR="57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3"/>
                  </a:ext>
                </a:extLst>
              </a:tr>
            </a:tbl>
          </a:graphicData>
        </a:graphic>
      </p:graphicFrame>
      <p:pic>
        <p:nvPicPr>
          <p:cNvPr id="37913"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32</a:t>
            </a:fld>
            <a:endParaRPr lang="fr-FR"/>
          </a:p>
        </p:txBody>
      </p:sp>
    </p:spTree>
    <p:extLst>
      <p:ext uri="{BB962C8B-B14F-4D97-AF65-F5344CB8AC3E}">
        <p14:creationId xmlns:p14="http://schemas.microsoft.com/office/powerpoint/2010/main" val="2075583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5" y="2700868"/>
            <a:ext cx="8596668" cy="898010"/>
          </a:xfrm>
        </p:spPr>
        <p:txBody>
          <a:bodyPr>
            <a:normAutofit/>
          </a:bodyPr>
          <a:lstStyle/>
          <a:p>
            <a:pPr algn="ctr"/>
            <a:r>
              <a:rPr lang="fr-FR" dirty="0"/>
              <a:t>Les actions envisagées  </a:t>
            </a:r>
          </a:p>
        </p:txBody>
      </p:sp>
      <p:pic>
        <p:nvPicPr>
          <p:cNvPr id="4" name="Imag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0672" y="3658999"/>
            <a:ext cx="569053" cy="434634"/>
          </a:xfrm>
          <a:prstGeom prst="rect">
            <a:avLst/>
          </a:prstGeom>
        </p:spPr>
      </p:pic>
      <p:pic>
        <p:nvPicPr>
          <p:cNvPr id="5" name="Imag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9142" y="3668787"/>
            <a:ext cx="569053" cy="434634"/>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4055" y="3695352"/>
            <a:ext cx="569053" cy="434634"/>
          </a:xfrm>
          <a:prstGeom prst="rect">
            <a:avLst/>
          </a:prstGeom>
        </p:spPr>
      </p:pic>
      <p:pic>
        <p:nvPicPr>
          <p:cNvPr id="7"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33</a:t>
            </a:fld>
            <a:endParaRPr lang="fr-FR"/>
          </a:p>
        </p:txBody>
      </p:sp>
    </p:spTree>
    <p:extLst>
      <p:ext uri="{BB962C8B-B14F-4D97-AF65-F5344CB8AC3E}">
        <p14:creationId xmlns:p14="http://schemas.microsoft.com/office/powerpoint/2010/main" val="307833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4473" y="1384183"/>
            <a:ext cx="8965205" cy="4749457"/>
          </a:xfrm>
        </p:spPr>
        <p:txBody>
          <a:bodyPr/>
          <a:lstStyle/>
          <a:p>
            <a:pPr marL="0" indent="0">
              <a:buNone/>
            </a:pPr>
            <a:r>
              <a:rPr lang="fr-FR" b="1" dirty="0">
                <a:solidFill>
                  <a:schemeClr val="tx1"/>
                </a:solidFill>
              </a:rPr>
              <a:t>Six thématiques issues de l’expérience des PLPD 1</a:t>
            </a:r>
            <a:r>
              <a:rPr lang="fr-FR" b="1" baseline="30000" dirty="0">
                <a:solidFill>
                  <a:schemeClr val="tx1"/>
                </a:solidFill>
              </a:rPr>
              <a:t>ère</a:t>
            </a:r>
            <a:r>
              <a:rPr lang="fr-FR" b="1" dirty="0">
                <a:solidFill>
                  <a:schemeClr val="tx1"/>
                </a:solidFill>
              </a:rPr>
              <a:t> Génération: </a:t>
            </a:r>
          </a:p>
          <a:p>
            <a:pPr marL="0" indent="0">
              <a:buNone/>
            </a:pPr>
            <a:endParaRPr lang="fr-FR" b="1" dirty="0">
              <a:solidFill>
                <a:srgbClr val="FF9933"/>
              </a:solidFill>
            </a:endParaRPr>
          </a:p>
          <a:p>
            <a:pPr marL="0" indent="0">
              <a:buNone/>
            </a:pPr>
            <a:r>
              <a:rPr lang="fr-FR" b="1" dirty="0">
                <a:solidFill>
                  <a:srgbClr val="FF9933"/>
                </a:solidFill>
              </a:rPr>
              <a:t>1. Sensibilisation des publics à la prévention et à la lutte contre le gaspillage</a:t>
            </a:r>
          </a:p>
          <a:p>
            <a:pPr marL="0" indent="0">
              <a:buNone/>
            </a:pPr>
            <a:r>
              <a:rPr lang="fr-FR" b="1" dirty="0">
                <a:solidFill>
                  <a:schemeClr val="accent2"/>
                </a:solidFill>
              </a:rPr>
              <a:t>2. Eco-exemplarité</a:t>
            </a:r>
          </a:p>
          <a:p>
            <a:pPr marL="0" indent="0">
              <a:buNone/>
            </a:pPr>
            <a:r>
              <a:rPr lang="fr-FR" b="1" dirty="0">
                <a:solidFill>
                  <a:srgbClr val="7030A0"/>
                </a:solidFill>
              </a:rPr>
              <a:t>3. Actions emblématiques nationales</a:t>
            </a:r>
          </a:p>
          <a:p>
            <a:pPr marL="0" indent="0">
              <a:buNone/>
            </a:pPr>
            <a:r>
              <a:rPr lang="fr-FR" b="1" dirty="0">
                <a:solidFill>
                  <a:srgbClr val="FFC000"/>
                </a:solidFill>
              </a:rPr>
              <a:t>4. Actions d'évitement</a:t>
            </a:r>
          </a:p>
          <a:p>
            <a:pPr marL="0" indent="0">
              <a:buNone/>
            </a:pPr>
            <a:r>
              <a:rPr lang="fr-FR" b="1" dirty="0">
                <a:solidFill>
                  <a:srgbClr val="0070C0"/>
                </a:solidFill>
              </a:rPr>
              <a:t>5. Actions de prévention à destination des entreprises</a:t>
            </a:r>
          </a:p>
          <a:p>
            <a:pPr marL="0" indent="0">
              <a:buNone/>
            </a:pPr>
            <a:r>
              <a:rPr lang="fr-FR" b="1" dirty="0">
                <a:solidFill>
                  <a:schemeClr val="accent5"/>
                </a:solidFill>
              </a:rPr>
              <a:t>6. Tarification / Fiscalité</a:t>
            </a:r>
          </a:p>
          <a:p>
            <a:endParaRPr lang="fr-FR" dirty="0"/>
          </a:p>
        </p:txBody>
      </p:sp>
      <p:pic>
        <p:nvPicPr>
          <p:cNvPr id="4"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34</a:t>
            </a:fld>
            <a:endParaRPr lang="fr-FR"/>
          </a:p>
        </p:txBody>
      </p:sp>
    </p:spTree>
    <p:extLst>
      <p:ext uri="{BB962C8B-B14F-4D97-AF65-F5344CB8AC3E}">
        <p14:creationId xmlns:p14="http://schemas.microsoft.com/office/powerpoint/2010/main" val="135617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FF9933"/>
                </a:solidFill>
              </a:rPr>
              <a:t>1A – Lutter contre le gaspillage en cuisinant les restes</a:t>
            </a:r>
          </a:p>
        </p:txBody>
      </p:sp>
      <p:sp>
        <p:nvSpPr>
          <p:cNvPr id="3" name="Espace réservé du contenu 2"/>
          <p:cNvSpPr>
            <a:spLocks noGrp="1"/>
          </p:cNvSpPr>
          <p:nvPr>
            <p:ph idx="1"/>
          </p:nvPr>
        </p:nvSpPr>
        <p:spPr>
          <a:xfrm>
            <a:off x="1146565" y="2076368"/>
            <a:ext cx="7720709" cy="4480843"/>
          </a:xfrm>
        </p:spPr>
        <p:txBody>
          <a:bodyPr>
            <a:normAutofit fontScale="92500" lnSpcReduction="20000"/>
          </a:bodyPr>
          <a:lstStyle/>
          <a:p>
            <a:pPr marL="0" indent="0" algn="ctr">
              <a:buNone/>
            </a:pPr>
            <a:r>
              <a:rPr lang="fr-FR" sz="2200" b="1" dirty="0">
                <a:solidFill>
                  <a:srgbClr val="FF9933"/>
                </a:solidFill>
              </a:rPr>
              <a:t>Objectif</a:t>
            </a:r>
          </a:p>
          <a:p>
            <a:pPr marL="0" indent="0" algn="ctr">
              <a:buNone/>
            </a:pPr>
            <a:r>
              <a:rPr lang="fr-FR" dirty="0"/>
              <a:t>Réduire les quantités de déchets alimentaires gaspillés; Aider les ménages fragiles à réduire au maximum le gaspillage alimentaire; Acheter seulement ce dont on a besoin pour manger et Cuisiner les quantités qui seront mangées.  </a:t>
            </a:r>
          </a:p>
          <a:p>
            <a:pPr marL="0" indent="0" algn="ctr">
              <a:buNone/>
            </a:pPr>
            <a:endParaRPr lang="fr-FR" dirty="0"/>
          </a:p>
          <a:p>
            <a:pPr marL="0" indent="0" algn="ctr">
              <a:buNone/>
            </a:pPr>
            <a:r>
              <a:rPr lang="fr-FR" sz="2200" b="1" dirty="0">
                <a:solidFill>
                  <a:srgbClr val="FF9933"/>
                </a:solidFill>
              </a:rPr>
              <a:t>Public cible</a:t>
            </a:r>
          </a:p>
          <a:p>
            <a:pPr marL="0" indent="0" algn="ctr">
              <a:buNone/>
            </a:pPr>
            <a:r>
              <a:rPr lang="fr-FR" dirty="0"/>
              <a:t>Habitants de Castelnau-de-Médoc et du Porge bénéficiant de l’accompagnement des CCAS. </a:t>
            </a:r>
          </a:p>
          <a:p>
            <a:pPr marL="0" indent="0" algn="ctr">
              <a:buNone/>
            </a:pPr>
            <a:endParaRPr lang="fr-FR" dirty="0"/>
          </a:p>
          <a:p>
            <a:pPr marL="0" indent="0" algn="ctr">
              <a:buNone/>
            </a:pPr>
            <a:r>
              <a:rPr lang="fr-FR" sz="2200" b="1" dirty="0">
                <a:solidFill>
                  <a:srgbClr val="FF9933"/>
                </a:solidFill>
              </a:rPr>
              <a:t>Développé de la tâche</a:t>
            </a:r>
          </a:p>
          <a:p>
            <a:pPr marL="0" indent="0" algn="ctr">
              <a:buNone/>
            </a:pPr>
            <a:r>
              <a:rPr lang="fr-FR" dirty="0"/>
              <a:t>Rencontre avec les CCAS, CAF, MSA, MDSI, associations pour jauger les besoins; Partenariat possible avec le lycée hôtelier de Blanquefort pour organiser sur notre territoire des ateliers de cuisine, notamment lors de la SERD; Suivi de l’appropriation des conseils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884" y="2491739"/>
            <a:ext cx="2093786" cy="2914552"/>
          </a:xfrm>
          <a:prstGeom prst="rect">
            <a:avLst/>
          </a:prstGeom>
        </p:spPr>
      </p:pic>
      <p:pic>
        <p:nvPicPr>
          <p:cNvPr id="5" name="Imag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35</a:t>
            </a:fld>
            <a:endParaRPr lang="fr-FR"/>
          </a:p>
        </p:txBody>
      </p:sp>
    </p:spTree>
    <p:extLst>
      <p:ext uri="{BB962C8B-B14F-4D97-AF65-F5344CB8AC3E}">
        <p14:creationId xmlns:p14="http://schemas.microsoft.com/office/powerpoint/2010/main" val="2062631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98786"/>
          </a:xfrm>
        </p:spPr>
        <p:txBody>
          <a:bodyPr/>
          <a:lstStyle/>
          <a:p>
            <a:pPr algn="ctr"/>
            <a:r>
              <a:rPr lang="fr-FR" b="1" dirty="0">
                <a:solidFill>
                  <a:srgbClr val="FF9933"/>
                </a:solidFill>
              </a:rPr>
              <a:t>1B – Promouvoir le « Gourmet Bag »</a:t>
            </a:r>
          </a:p>
        </p:txBody>
      </p:sp>
      <p:sp>
        <p:nvSpPr>
          <p:cNvPr id="3" name="Espace réservé du contenu 2"/>
          <p:cNvSpPr>
            <a:spLocks noGrp="1"/>
          </p:cNvSpPr>
          <p:nvPr>
            <p:ph idx="1"/>
          </p:nvPr>
        </p:nvSpPr>
        <p:spPr>
          <a:xfrm>
            <a:off x="677334" y="1608083"/>
            <a:ext cx="8596668" cy="4433279"/>
          </a:xfrm>
        </p:spPr>
        <p:txBody>
          <a:bodyPr>
            <a:normAutofit lnSpcReduction="10000"/>
          </a:bodyPr>
          <a:lstStyle/>
          <a:p>
            <a:pPr marL="0" indent="0" algn="ctr">
              <a:buNone/>
            </a:pPr>
            <a:r>
              <a:rPr lang="fr-FR" sz="2000" b="1" dirty="0">
                <a:solidFill>
                  <a:srgbClr val="FF9933"/>
                </a:solidFill>
              </a:rPr>
              <a:t>Objectif</a:t>
            </a:r>
          </a:p>
          <a:p>
            <a:pPr marL="0" indent="0" algn="ctr">
              <a:buNone/>
            </a:pPr>
            <a:r>
              <a:rPr lang="fr-FR" dirty="0"/>
              <a:t>Réduire les quantités de déchets alimentaires gaspillés.</a:t>
            </a:r>
          </a:p>
          <a:p>
            <a:pPr marL="0" indent="0" algn="ctr">
              <a:buNone/>
            </a:pPr>
            <a:r>
              <a:rPr lang="fr-FR" dirty="0"/>
              <a:t>Sensibiliser les clients des restaurants, dont les touristes, à la problématique du gaspillage</a:t>
            </a:r>
          </a:p>
          <a:p>
            <a:pPr marL="0" indent="0" algn="ctr">
              <a:buNone/>
            </a:pPr>
            <a:endParaRPr lang="fr-FR" dirty="0"/>
          </a:p>
          <a:p>
            <a:pPr marL="0" indent="0" algn="ctr">
              <a:buNone/>
            </a:pPr>
            <a:r>
              <a:rPr lang="fr-FR" sz="2000" b="1" dirty="0">
                <a:solidFill>
                  <a:srgbClr val="FF9933"/>
                </a:solidFill>
              </a:rPr>
              <a:t>Publics cibles</a:t>
            </a:r>
          </a:p>
          <a:p>
            <a:pPr marL="0" indent="0" algn="ctr">
              <a:buNone/>
            </a:pPr>
            <a:r>
              <a:rPr lang="fr-FR" dirty="0"/>
              <a:t>Les 18 restaurateurs, avec un « focus »pour ceux du Gressier, les consommateurs (habitants du territoire et touristes)</a:t>
            </a:r>
          </a:p>
          <a:p>
            <a:pPr marL="0" indent="0" algn="ctr">
              <a:buNone/>
            </a:pPr>
            <a:endParaRPr lang="fr-FR" dirty="0"/>
          </a:p>
          <a:p>
            <a:pPr marL="0" indent="0" algn="ctr">
              <a:buNone/>
            </a:pPr>
            <a:r>
              <a:rPr lang="fr-FR" sz="2000" b="1" dirty="0">
                <a:solidFill>
                  <a:srgbClr val="FF9933"/>
                </a:solidFill>
              </a:rPr>
              <a:t>Développé des tâches </a:t>
            </a:r>
          </a:p>
          <a:p>
            <a:pPr marL="0" indent="0" algn="ctr">
              <a:buNone/>
            </a:pPr>
            <a:r>
              <a:rPr lang="fr-FR" dirty="0"/>
              <a:t>Rencontres avec les restaurateurs et la Chambre de Commerce et d’Industrie, Lancement en 2017 auprès des restaurateurs volontaires pour 6 mois, Bilan à  mi-parcours, Bilan de l’opération, Renouvellement sur les années suivantes.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2" y="73025"/>
            <a:ext cx="2962275" cy="2962275"/>
          </a:xfrm>
          <a:prstGeom prst="rect">
            <a:avLst/>
          </a:prstGeom>
        </p:spPr>
      </p:pic>
      <p:pic>
        <p:nvPicPr>
          <p:cNvPr id="5" name="Imag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36</a:t>
            </a:fld>
            <a:endParaRPr lang="fr-FR"/>
          </a:p>
        </p:txBody>
      </p:sp>
    </p:spTree>
    <p:extLst>
      <p:ext uri="{BB962C8B-B14F-4D97-AF65-F5344CB8AC3E}">
        <p14:creationId xmlns:p14="http://schemas.microsoft.com/office/powerpoint/2010/main" val="3655576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927604" cy="1320800"/>
          </a:xfrm>
        </p:spPr>
        <p:txBody>
          <a:bodyPr/>
          <a:lstStyle/>
          <a:p>
            <a:pPr algn="ctr"/>
            <a:r>
              <a:rPr lang="fr-FR" b="1" dirty="0">
                <a:solidFill>
                  <a:srgbClr val="FF9933"/>
                </a:solidFill>
              </a:rPr>
              <a:t>1C – Sensibiliser à l’éco-consommation</a:t>
            </a:r>
          </a:p>
        </p:txBody>
      </p:sp>
      <p:sp>
        <p:nvSpPr>
          <p:cNvPr id="3" name="Espace réservé du contenu 2"/>
          <p:cNvSpPr>
            <a:spLocks noGrp="1"/>
          </p:cNvSpPr>
          <p:nvPr>
            <p:ph idx="1"/>
          </p:nvPr>
        </p:nvSpPr>
        <p:spPr>
          <a:xfrm>
            <a:off x="677333" y="1387366"/>
            <a:ext cx="8963055" cy="5104873"/>
          </a:xfrm>
        </p:spPr>
        <p:txBody>
          <a:bodyPr>
            <a:normAutofit lnSpcReduction="10000"/>
          </a:bodyPr>
          <a:lstStyle/>
          <a:p>
            <a:pPr marL="0" indent="0" algn="ctr">
              <a:buNone/>
            </a:pPr>
            <a:r>
              <a:rPr lang="fr-FR" sz="2200" b="1" dirty="0">
                <a:solidFill>
                  <a:srgbClr val="FF9933"/>
                </a:solidFill>
              </a:rPr>
              <a:t>Objectif</a:t>
            </a:r>
          </a:p>
          <a:p>
            <a:pPr marL="0" indent="0" algn="ctr">
              <a:buNone/>
            </a:pPr>
            <a:r>
              <a:rPr lang="fr-FR" dirty="0"/>
              <a:t>Sensibiliser les usagers aux modes de consommation peu générateurs en déchets</a:t>
            </a:r>
          </a:p>
          <a:p>
            <a:pPr marL="0" indent="0" algn="ctr">
              <a:buNone/>
            </a:pPr>
            <a:r>
              <a:rPr lang="fr-FR" dirty="0"/>
              <a:t>Montrer les intérêts économiques et environnementaux des produits durables : serpillères, torchons, filtres à café compostables, produits vendus en vrac…</a:t>
            </a:r>
          </a:p>
          <a:p>
            <a:pPr marL="0" indent="0" algn="ctr">
              <a:buNone/>
            </a:pPr>
            <a:r>
              <a:rPr lang="fr-FR" dirty="0"/>
              <a:t>Promouvoir les initiatives et producteurs locaux</a:t>
            </a:r>
          </a:p>
          <a:p>
            <a:pPr marL="0" indent="0" algn="ctr">
              <a:buNone/>
            </a:pPr>
            <a:endParaRPr lang="fr-FR" dirty="0"/>
          </a:p>
          <a:p>
            <a:pPr marL="0" indent="0" algn="ctr">
              <a:buNone/>
            </a:pPr>
            <a:r>
              <a:rPr lang="fr-FR" sz="2200" b="1" dirty="0">
                <a:solidFill>
                  <a:srgbClr val="FF9933"/>
                </a:solidFill>
              </a:rPr>
              <a:t>Publics cibles</a:t>
            </a:r>
          </a:p>
          <a:p>
            <a:pPr marL="0" indent="0" algn="ctr">
              <a:buNone/>
            </a:pPr>
            <a:r>
              <a:rPr lang="fr-FR" dirty="0"/>
              <a:t>Tous les supermarchés du territoire et leurs clients, 2 épiceries solidaires en projet, Visiteurs des manifestations du territoire (foires) </a:t>
            </a:r>
          </a:p>
          <a:p>
            <a:pPr marL="0" indent="0" algn="ctr">
              <a:buNone/>
            </a:pPr>
            <a:endParaRPr lang="fr-FR" dirty="0"/>
          </a:p>
          <a:p>
            <a:pPr marL="0" indent="0" algn="ctr">
              <a:buNone/>
            </a:pPr>
            <a:r>
              <a:rPr lang="fr-FR" sz="2200" b="1" dirty="0">
                <a:solidFill>
                  <a:srgbClr val="FF9933"/>
                </a:solidFill>
              </a:rPr>
              <a:t>Développé des tâches </a:t>
            </a:r>
          </a:p>
          <a:p>
            <a:pPr marL="0" indent="0" algn="ctr">
              <a:buNone/>
            </a:pPr>
            <a:r>
              <a:rPr lang="fr-FR" dirty="0"/>
              <a:t>Rencontres avec les pharmacies (pour produits dangereux des ménages), Rencontre des gérants des supermarchés du territoire pour encourager le vrac et mettre en place des actions d’animations ponctuelles, Accompagnement des initiatives d’épicerie solidaire </a:t>
            </a:r>
          </a:p>
          <a:p>
            <a:pPr marL="0" indent="0" algn="ctr">
              <a:buNone/>
            </a:pPr>
            <a:endParaRPr lang="fr-FR" dirty="0"/>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755" y="1930400"/>
            <a:ext cx="2123202" cy="3004331"/>
          </a:xfrm>
          <a:prstGeom prst="rect">
            <a:avLst/>
          </a:prstGeom>
        </p:spPr>
      </p:pic>
      <p:pic>
        <p:nvPicPr>
          <p:cNvPr id="5" name="Imag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37</a:t>
            </a:fld>
            <a:endParaRPr lang="fr-FR"/>
          </a:p>
        </p:txBody>
      </p:sp>
    </p:spTree>
    <p:extLst>
      <p:ext uri="{BB962C8B-B14F-4D97-AF65-F5344CB8AC3E}">
        <p14:creationId xmlns:p14="http://schemas.microsoft.com/office/powerpoint/2010/main" val="986929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a:solidFill>
                  <a:srgbClr val="FF9933"/>
                </a:solidFill>
              </a:rPr>
              <a:t>1D – Mettre en place un marché estival de produits locaux à La Jenny ou au Gressier</a:t>
            </a:r>
          </a:p>
        </p:txBody>
      </p:sp>
      <p:sp>
        <p:nvSpPr>
          <p:cNvPr id="3" name="Espace réservé du contenu 2"/>
          <p:cNvSpPr>
            <a:spLocks noGrp="1"/>
          </p:cNvSpPr>
          <p:nvPr>
            <p:ph idx="1"/>
          </p:nvPr>
        </p:nvSpPr>
        <p:spPr/>
        <p:txBody>
          <a:bodyPr>
            <a:normAutofit lnSpcReduction="10000"/>
          </a:bodyPr>
          <a:lstStyle/>
          <a:p>
            <a:pPr marL="0" indent="0" algn="ctr">
              <a:buNone/>
            </a:pPr>
            <a:r>
              <a:rPr lang="fr-FR" sz="2200" b="1" dirty="0">
                <a:solidFill>
                  <a:srgbClr val="FF9933"/>
                </a:solidFill>
              </a:rPr>
              <a:t>Objet</a:t>
            </a:r>
          </a:p>
          <a:p>
            <a:pPr marL="0" indent="0" algn="ctr">
              <a:buNone/>
            </a:pPr>
            <a:r>
              <a:rPr lang="fr-FR" dirty="0"/>
              <a:t>Sensibiliser les usagers aux modes de consommation peu générateurs en déchets; Promouvoir les initiatives et producteurs locaux</a:t>
            </a:r>
          </a:p>
          <a:p>
            <a:pPr marL="0" indent="0" algn="ctr">
              <a:buNone/>
            </a:pPr>
            <a:endParaRPr lang="fr-FR" dirty="0"/>
          </a:p>
          <a:p>
            <a:pPr marL="0" indent="0" algn="ctr">
              <a:buNone/>
            </a:pPr>
            <a:r>
              <a:rPr lang="fr-FR" sz="2200" b="1" dirty="0">
                <a:solidFill>
                  <a:srgbClr val="FF9933"/>
                </a:solidFill>
              </a:rPr>
              <a:t>Public cible</a:t>
            </a:r>
          </a:p>
          <a:p>
            <a:pPr marL="0" indent="0" algn="ctr">
              <a:buNone/>
            </a:pPr>
            <a:r>
              <a:rPr lang="fr-FR" dirty="0"/>
              <a:t>Population permanente et estivants séjournant à La Jenny et au Gressier </a:t>
            </a:r>
          </a:p>
          <a:p>
            <a:pPr marL="0" indent="0" algn="ctr">
              <a:buNone/>
            </a:pPr>
            <a:endParaRPr lang="fr-FR" dirty="0"/>
          </a:p>
          <a:p>
            <a:pPr marL="0" indent="0" algn="ctr">
              <a:buNone/>
            </a:pPr>
            <a:r>
              <a:rPr lang="fr-FR" sz="2200" b="1" dirty="0">
                <a:solidFill>
                  <a:srgbClr val="FF9933"/>
                </a:solidFill>
              </a:rPr>
              <a:t>Développé des tâches</a:t>
            </a:r>
          </a:p>
          <a:p>
            <a:pPr marL="0" indent="0" algn="ctr">
              <a:buNone/>
            </a:pPr>
            <a:r>
              <a:rPr lang="fr-FR" dirty="0"/>
              <a:t>Réunions de travail avec les gérants de La Jenny, Mairie du Porge, ONF, Chambre d’Agriculture en 2017, Mise en place d’un stand de la CDC Médullienne sur ce marché en 2018</a:t>
            </a:r>
          </a:p>
        </p:txBody>
      </p:sp>
      <p:pic>
        <p:nvPicPr>
          <p:cNvPr id="5" name="Imag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82101" y="2160589"/>
            <a:ext cx="2861508" cy="954107"/>
          </a:xfrm>
          <a:prstGeom prst="rect">
            <a:avLst/>
          </a:prstGeom>
          <a:solidFill>
            <a:schemeClr val="bg1"/>
          </a:solidFill>
        </p:spPr>
        <p:txBody>
          <a:bodyPr wrap="square" lIns="91440" tIns="45720" rIns="91440" bIns="45720">
            <a:spAutoFit/>
          </a:bodyPr>
          <a:lstStyle/>
          <a:p>
            <a:pPr algn="r"/>
            <a:r>
              <a:rPr lang="fr-FR" sz="2800" b="1" cap="none" spc="0" dirty="0">
                <a:ln w="6600">
                  <a:solidFill>
                    <a:srgbClr val="7030A0"/>
                  </a:solidFill>
                  <a:prstDash val="solid"/>
                </a:ln>
                <a:solidFill>
                  <a:srgbClr val="00B0F0"/>
                </a:solidFill>
                <a:effectLst>
                  <a:outerShdw dist="38100" dir="2700000" algn="tl" rotWithShape="0">
                    <a:schemeClr val="accent2"/>
                  </a:outerShdw>
                </a:effectLst>
              </a:rPr>
              <a:t>Les Marchés </a:t>
            </a:r>
          </a:p>
          <a:p>
            <a:pPr algn="r"/>
            <a:r>
              <a:rPr lang="fr-FR" sz="2800" b="1" cap="none" spc="0" dirty="0">
                <a:ln w="6600">
                  <a:solidFill>
                    <a:srgbClr val="7030A0"/>
                  </a:solidFill>
                  <a:prstDash val="solid"/>
                </a:ln>
                <a:solidFill>
                  <a:srgbClr val="00B0F0"/>
                </a:solidFill>
                <a:effectLst>
                  <a:outerShdw dist="38100" dir="2700000" algn="tl" rotWithShape="0">
                    <a:schemeClr val="accent2"/>
                  </a:outerShdw>
                </a:effectLst>
              </a:rPr>
              <a:t>de la </a:t>
            </a:r>
            <a:r>
              <a:rPr lang="fr-FR" sz="2400" b="1" cap="none" spc="0" dirty="0">
                <a:ln w="6600">
                  <a:solidFill>
                    <a:srgbClr val="7030A0"/>
                  </a:solidFill>
                  <a:prstDash val="solid"/>
                </a:ln>
                <a:solidFill>
                  <a:srgbClr val="00B0F0"/>
                </a:solidFill>
                <a:effectLst>
                  <a:outerShdw dist="38100" dir="2700000" algn="tl" rotWithShape="0">
                    <a:schemeClr val="accent2"/>
                  </a:outerShdw>
                </a:effectLst>
              </a:rPr>
              <a:t>Médullienne</a:t>
            </a:r>
            <a:r>
              <a:rPr lang="fr-FR" sz="2800" b="1" cap="none" spc="0" dirty="0">
                <a:ln w="6600">
                  <a:solidFill>
                    <a:srgbClr val="7030A0"/>
                  </a:solidFill>
                  <a:prstDash val="solid"/>
                </a:ln>
                <a:solidFill>
                  <a:srgbClr val="00B0F0"/>
                </a:solidFill>
                <a:effectLst>
                  <a:outerShdw dist="38100" dir="2700000" algn="tl" rotWithShape="0">
                    <a:schemeClr val="accent2"/>
                  </a:outerShdw>
                </a:effectLst>
              </a:rPr>
              <a:t> </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609" y="3289461"/>
            <a:ext cx="2286000" cy="2000250"/>
          </a:xfrm>
          <a:prstGeom prst="rect">
            <a:avLst/>
          </a:prstGeom>
        </p:spPr>
      </p:pic>
      <p:sp>
        <p:nvSpPr>
          <p:cNvPr id="4" name="Espace réservé du numéro de diapositive 3"/>
          <p:cNvSpPr>
            <a:spLocks noGrp="1"/>
          </p:cNvSpPr>
          <p:nvPr>
            <p:ph type="sldNum" sz="quarter" idx="12"/>
          </p:nvPr>
        </p:nvSpPr>
        <p:spPr/>
        <p:txBody>
          <a:bodyPr/>
          <a:lstStyle/>
          <a:p>
            <a:fld id="{E859C58F-3F8F-4CB4-985F-6A085596BDDD}" type="slidenum">
              <a:rPr lang="fr-FR" smtClean="0"/>
              <a:t>38</a:t>
            </a:fld>
            <a:endParaRPr lang="fr-FR"/>
          </a:p>
        </p:txBody>
      </p:sp>
    </p:spTree>
    <p:extLst>
      <p:ext uri="{BB962C8B-B14F-4D97-AF65-F5344CB8AC3E}">
        <p14:creationId xmlns:p14="http://schemas.microsoft.com/office/powerpoint/2010/main" val="1777084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a:solidFill>
                  <a:srgbClr val="FF9933"/>
                </a:solidFill>
              </a:rPr>
              <a:t>1E -Diffuser des outils de </a:t>
            </a:r>
            <a:br>
              <a:rPr lang="fr-FR" b="1" dirty="0">
                <a:solidFill>
                  <a:srgbClr val="FF9933"/>
                </a:solidFill>
              </a:rPr>
            </a:br>
            <a:r>
              <a:rPr lang="fr-FR" b="1" dirty="0">
                <a:solidFill>
                  <a:srgbClr val="FF9933"/>
                </a:solidFill>
              </a:rPr>
              <a:t>prévention existants </a:t>
            </a:r>
            <a:r>
              <a:rPr lang="fr-FR" b="1" dirty="0"/>
              <a:t/>
            </a:r>
            <a:br>
              <a:rPr lang="fr-FR" b="1" dirty="0"/>
            </a:br>
            <a:r>
              <a:rPr lang="fr-FR" dirty="0"/>
              <a:t> </a:t>
            </a:r>
          </a:p>
        </p:txBody>
      </p:sp>
      <p:sp>
        <p:nvSpPr>
          <p:cNvPr id="6" name="Espace réservé du contenu 5"/>
          <p:cNvSpPr>
            <a:spLocks noGrp="1"/>
          </p:cNvSpPr>
          <p:nvPr>
            <p:ph idx="1"/>
          </p:nvPr>
        </p:nvSpPr>
        <p:spPr/>
        <p:txBody>
          <a:bodyPr>
            <a:normAutofit fontScale="92500" lnSpcReduction="20000"/>
          </a:bodyPr>
          <a:lstStyle/>
          <a:p>
            <a:pPr marL="0" indent="0" algn="ctr">
              <a:buNone/>
            </a:pPr>
            <a:r>
              <a:rPr lang="fr-FR" sz="2400" b="1" dirty="0">
                <a:solidFill>
                  <a:srgbClr val="FF9933"/>
                </a:solidFill>
              </a:rPr>
              <a:t>Objectif</a:t>
            </a:r>
          </a:p>
          <a:p>
            <a:pPr marL="0" indent="0" algn="ctr">
              <a:buNone/>
            </a:pPr>
            <a:r>
              <a:rPr lang="fr-FR" dirty="0"/>
              <a:t>Diffuser les bonnes pratiques, créer une culture de la prévention à travers l'utilisation d'outils déjà existants </a:t>
            </a:r>
          </a:p>
          <a:p>
            <a:pPr marL="0" indent="0" algn="ctr">
              <a:buNone/>
            </a:pPr>
            <a:endParaRPr lang="fr-FR" dirty="0"/>
          </a:p>
          <a:p>
            <a:pPr marL="0" indent="0" algn="ctr">
              <a:buNone/>
            </a:pPr>
            <a:r>
              <a:rPr lang="fr-FR" sz="2400" b="1" dirty="0">
                <a:solidFill>
                  <a:srgbClr val="FF9933"/>
                </a:solidFill>
              </a:rPr>
              <a:t>Publics cibles</a:t>
            </a:r>
          </a:p>
          <a:p>
            <a:pPr marL="0" indent="0" algn="ctr">
              <a:buNone/>
            </a:pPr>
            <a:r>
              <a:rPr lang="fr-FR" dirty="0"/>
              <a:t>Le grand public et les enfants jusqu’au collège</a:t>
            </a:r>
          </a:p>
          <a:p>
            <a:pPr marL="0" indent="0" algn="ctr">
              <a:buNone/>
            </a:pPr>
            <a:endParaRPr lang="fr-FR" dirty="0"/>
          </a:p>
          <a:p>
            <a:pPr marL="0" indent="0" algn="ctr">
              <a:buNone/>
            </a:pPr>
            <a:r>
              <a:rPr lang="fr-FR" sz="2200" b="1" dirty="0">
                <a:solidFill>
                  <a:srgbClr val="FF9933"/>
                </a:solidFill>
              </a:rPr>
              <a:t>Développé des tâches</a:t>
            </a:r>
          </a:p>
          <a:p>
            <a:pPr marL="0" indent="0" algn="ctr">
              <a:buNone/>
            </a:pPr>
            <a:r>
              <a:rPr lang="fr-FR" dirty="0"/>
              <a:t>Recensement des outils existants en 2017, Diffusion sur le territoire (livres pour la bibliothèque, conférences, distribution des Ecomatismes du CD 33, interventions à l’Espace Jeunesse et au Collège…) 2</a:t>
            </a:r>
            <a:r>
              <a:rPr lang="fr-FR" baseline="30000" dirty="0"/>
              <a:t>ème</a:t>
            </a:r>
            <a:r>
              <a:rPr lang="fr-FR" dirty="0"/>
              <a:t> semestre 2017; Création d’un « kit du nouvel arrivant » en 2018</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166" y="3006359"/>
            <a:ext cx="3076834" cy="2189232"/>
          </a:xfrm>
          <a:prstGeom prst="rect">
            <a:avLst/>
          </a:prstGeom>
        </p:spPr>
      </p:pic>
      <p:pic>
        <p:nvPicPr>
          <p:cNvPr id="7" name="Imag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39</a:t>
            </a:fld>
            <a:endParaRPr lang="fr-FR"/>
          </a:p>
        </p:txBody>
      </p:sp>
    </p:spTree>
    <p:extLst>
      <p:ext uri="{BB962C8B-B14F-4D97-AF65-F5344CB8AC3E}">
        <p14:creationId xmlns:p14="http://schemas.microsoft.com/office/powerpoint/2010/main" val="348814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423988" y="5616575"/>
            <a:ext cx="8596312" cy="566738"/>
          </a:xfrm>
        </p:spPr>
        <p:txBody>
          <a:bodyPr/>
          <a:lstStyle/>
          <a:p>
            <a:pPr algn="ctr" eaLnBrk="1" hangingPunct="1"/>
            <a:r>
              <a:rPr lang="fr-FR" altLang="fr-FR" sz="1600" b="1">
                <a:solidFill>
                  <a:schemeClr val="tx1"/>
                </a:solidFill>
              </a:rPr>
              <a:t>Schéma distinguant la prévention de la gestion des déchets </a:t>
            </a:r>
            <a:endParaRPr lang="fr-FR" altLang="fr-FR" sz="1600">
              <a:solidFill>
                <a:schemeClr val="tx1"/>
              </a:solidFill>
            </a:endParaRPr>
          </a:p>
        </p:txBody>
      </p:sp>
      <p:pic>
        <p:nvPicPr>
          <p:cNvPr id="10243" name="Imag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52400"/>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73200"/>
            <a:ext cx="1149667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bwMode="auto">
          <a:xfrm>
            <a:off x="973138" y="166688"/>
            <a:ext cx="8596312" cy="1052512"/>
          </a:xfrm>
          <a:prstGeom prst="rect">
            <a:avLst/>
          </a:prstGeom>
          <a:noFill/>
          <a:ln>
            <a:noFill/>
          </a:ln>
          <a:extLst/>
        </p:spPr>
        <p:txBody>
          <a:bodyPr anchor="b">
            <a:normAutofit fontScale="97500"/>
          </a:bodyPr>
          <a:lstStyle>
            <a:lvl1pPr algn="l" defTabSz="457200" rtl="0" eaLnBrk="0" fontAlgn="base" hangingPunct="0">
              <a:spcBef>
                <a:spcPct val="0"/>
              </a:spcBef>
              <a:spcAft>
                <a:spcPct val="0"/>
              </a:spcAft>
              <a:defRPr sz="2400" b="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r>
              <a:rPr lang="fr-FR" sz="2800" dirty="0"/>
              <a:t>Différence Prévention/ Tri</a:t>
            </a: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4</a:t>
            </a:fld>
            <a:endParaRPr lang="fr-FR"/>
          </a:p>
        </p:txBody>
      </p:sp>
    </p:spTree>
    <p:extLst>
      <p:ext uri="{BB962C8B-B14F-4D97-AF65-F5344CB8AC3E}">
        <p14:creationId xmlns:p14="http://schemas.microsoft.com/office/powerpoint/2010/main" val="2699209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35421"/>
          </a:xfrm>
        </p:spPr>
        <p:txBody>
          <a:bodyPr/>
          <a:lstStyle/>
          <a:p>
            <a:pPr algn="ctr"/>
            <a:r>
              <a:rPr lang="fr-FR" b="1" dirty="0"/>
              <a:t>2A – Mairies et CDC </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876" y="3248766"/>
            <a:ext cx="2726449" cy="1284577"/>
          </a:xfrm>
          <a:prstGeom prst="rect">
            <a:avLst/>
          </a:prstGeom>
        </p:spPr>
      </p:pic>
      <p:sp>
        <p:nvSpPr>
          <p:cNvPr id="6" name="Espace réservé du contenu 5"/>
          <p:cNvSpPr>
            <a:spLocks noGrp="1"/>
          </p:cNvSpPr>
          <p:nvPr>
            <p:ph idx="1"/>
          </p:nvPr>
        </p:nvSpPr>
        <p:spPr>
          <a:xfrm>
            <a:off x="677333" y="1847273"/>
            <a:ext cx="9394129" cy="4671093"/>
          </a:xfrm>
        </p:spPr>
        <p:txBody>
          <a:bodyPr>
            <a:normAutofit lnSpcReduction="10000"/>
          </a:bodyPr>
          <a:lstStyle/>
          <a:p>
            <a:pPr marL="0" indent="0" algn="ctr">
              <a:buNone/>
            </a:pPr>
            <a:r>
              <a:rPr lang="fr-FR" sz="2400" b="1" dirty="0">
                <a:solidFill>
                  <a:schemeClr val="accent1"/>
                </a:solidFill>
              </a:rPr>
              <a:t>Objectif	</a:t>
            </a:r>
          </a:p>
          <a:p>
            <a:pPr marL="0" indent="0" algn="ctr">
              <a:buNone/>
            </a:pPr>
            <a:r>
              <a:rPr lang="fr-FR" dirty="0"/>
              <a:t>Réduire la production des déchets dans les services communaux : papiers, restes de repas, déchets verts, déchets dangereux (cartouches d'encre, peintures…)</a:t>
            </a:r>
          </a:p>
          <a:p>
            <a:pPr marL="0" indent="0" algn="ctr">
              <a:buNone/>
            </a:pPr>
            <a:endParaRPr lang="fr-FR" dirty="0"/>
          </a:p>
          <a:p>
            <a:pPr marL="0" indent="0" algn="ctr">
              <a:buNone/>
            </a:pPr>
            <a:r>
              <a:rPr lang="fr-FR" sz="2400" b="1" dirty="0">
                <a:solidFill>
                  <a:schemeClr val="accent1"/>
                </a:solidFill>
              </a:rPr>
              <a:t>Public cible</a:t>
            </a:r>
          </a:p>
          <a:p>
            <a:pPr marL="0" indent="0" algn="ctr">
              <a:buNone/>
            </a:pPr>
            <a:r>
              <a:rPr lang="fr-FR" dirty="0"/>
              <a:t>Tous les agents des services communaux et de la CDC</a:t>
            </a:r>
          </a:p>
          <a:p>
            <a:pPr marL="0" indent="0" algn="ctr">
              <a:buNone/>
            </a:pPr>
            <a:endParaRPr lang="fr-FR" dirty="0"/>
          </a:p>
          <a:p>
            <a:pPr marL="0" indent="0" algn="ctr">
              <a:buNone/>
            </a:pPr>
            <a:r>
              <a:rPr lang="fr-FR" sz="2400" b="1" dirty="0">
                <a:solidFill>
                  <a:schemeClr val="accent1"/>
                </a:solidFill>
              </a:rPr>
              <a:t>Développé des tâches</a:t>
            </a:r>
          </a:p>
          <a:p>
            <a:pPr marL="0" indent="0" algn="ctr">
              <a:buNone/>
            </a:pPr>
            <a:r>
              <a:rPr lang="fr-FR" dirty="0"/>
              <a:t>Réunion de groupes de travail en 2017, </a:t>
            </a:r>
            <a:r>
              <a:rPr lang="fr-FR" dirty="0" err="1"/>
              <a:t>Co-rédaction</a:t>
            </a:r>
            <a:r>
              <a:rPr lang="fr-FR" dirty="0"/>
              <a:t> d’une Charte en 2018, Mise en œuvre par la CDC et les Mairies volontaires à compter de 2018 (diagnostic précis des déchets, propositions d’actions auprès des équipes et des Elus, visites de sites, bilan au bout de 6 mois, bilan annuel et communication sur la structure la plus performante: par exemple labellisation des bonnes pratiques, valorisation par le biais de défis)</a:t>
            </a:r>
          </a:p>
        </p:txBody>
      </p:sp>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40</a:t>
            </a:fld>
            <a:endParaRPr lang="fr-FR"/>
          </a:p>
        </p:txBody>
      </p:sp>
    </p:spTree>
    <p:extLst>
      <p:ext uri="{BB962C8B-B14F-4D97-AF65-F5344CB8AC3E}">
        <p14:creationId xmlns:p14="http://schemas.microsoft.com/office/powerpoint/2010/main" val="3990550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14400"/>
          </a:xfrm>
        </p:spPr>
        <p:txBody>
          <a:bodyPr/>
          <a:lstStyle/>
          <a:p>
            <a:pPr algn="ctr"/>
            <a:r>
              <a:rPr lang="fr-FR" b="1" dirty="0"/>
              <a:t>2B – Manifestations éco-responsables </a:t>
            </a:r>
          </a:p>
        </p:txBody>
      </p:sp>
      <p:sp>
        <p:nvSpPr>
          <p:cNvPr id="3" name="Espace réservé du contenu 2"/>
          <p:cNvSpPr>
            <a:spLocks noGrp="1"/>
          </p:cNvSpPr>
          <p:nvPr>
            <p:ph idx="1"/>
          </p:nvPr>
        </p:nvSpPr>
        <p:spPr>
          <a:xfrm>
            <a:off x="677334" y="1524001"/>
            <a:ext cx="8596668" cy="4517362"/>
          </a:xfrm>
        </p:spPr>
        <p:txBody>
          <a:bodyPr>
            <a:normAutofit fontScale="92500" lnSpcReduction="20000"/>
          </a:bodyPr>
          <a:lstStyle/>
          <a:p>
            <a:pPr marL="0" indent="0" algn="ctr">
              <a:buNone/>
            </a:pPr>
            <a:r>
              <a:rPr lang="fr-FR" sz="2200" b="1" dirty="0">
                <a:solidFill>
                  <a:schemeClr val="accent1"/>
                </a:solidFill>
              </a:rPr>
              <a:t>Objectifs</a:t>
            </a:r>
            <a:r>
              <a:rPr lang="fr-FR" dirty="0"/>
              <a:t> </a:t>
            </a:r>
          </a:p>
          <a:p>
            <a:pPr marL="0" indent="0" algn="ctr">
              <a:buNone/>
            </a:pPr>
            <a:r>
              <a:rPr lang="fr-FR" dirty="0"/>
              <a:t>Promouvoir la prise en compte de l'économie circulaire (</a:t>
            </a:r>
            <a:r>
              <a:rPr lang="fr-FR" dirty="0" err="1"/>
              <a:t>éco-conception</a:t>
            </a:r>
            <a:r>
              <a:rPr lang="fr-FR" dirty="0"/>
              <a:t>, Développement Durable, tri des déchets…) auprès des organisateurs de manifestations et de leurs visiteurs; </a:t>
            </a:r>
          </a:p>
          <a:p>
            <a:pPr marL="0" indent="0" algn="ctr">
              <a:buNone/>
            </a:pPr>
            <a:r>
              <a:rPr lang="fr-FR" dirty="0"/>
              <a:t>Créer une dynamique de territoire en encourageant les initiatives (associatives et économiques)</a:t>
            </a:r>
          </a:p>
          <a:p>
            <a:pPr marL="0" indent="0" algn="ctr">
              <a:buNone/>
            </a:pPr>
            <a:endParaRPr lang="fr-FR" dirty="0"/>
          </a:p>
          <a:p>
            <a:pPr marL="0" indent="0" algn="ctr">
              <a:buNone/>
            </a:pPr>
            <a:r>
              <a:rPr lang="fr-FR" sz="2200" b="1" dirty="0">
                <a:solidFill>
                  <a:schemeClr val="accent1"/>
                </a:solidFill>
              </a:rPr>
              <a:t>Publics cibles</a:t>
            </a:r>
          </a:p>
          <a:p>
            <a:pPr marL="0" indent="0" algn="ctr">
              <a:buNone/>
            </a:pPr>
            <a:r>
              <a:rPr lang="fr-FR" dirty="0"/>
              <a:t>Tous participants aux manifestations, soit organisateurs et visiteurs, notamment des foires de Sainte Hélène et de Salaunes</a:t>
            </a:r>
          </a:p>
          <a:p>
            <a:pPr marL="0" indent="0" algn="ctr">
              <a:buNone/>
            </a:pPr>
            <a:endParaRPr lang="fr-FR" dirty="0"/>
          </a:p>
          <a:p>
            <a:pPr marL="0" indent="0" algn="ctr">
              <a:buNone/>
            </a:pPr>
            <a:r>
              <a:rPr lang="fr-FR" sz="2200" b="1" dirty="0">
                <a:solidFill>
                  <a:schemeClr val="accent1"/>
                </a:solidFill>
              </a:rPr>
              <a:t>Développé des tâches</a:t>
            </a:r>
          </a:p>
          <a:p>
            <a:pPr marL="0" indent="0" algn="ctr">
              <a:buNone/>
            </a:pPr>
            <a:r>
              <a:rPr lang="fr-FR" dirty="0"/>
              <a:t>Organisation de 3 ateliers de travail (associations de parents d’élèves, Comités des fêtes, ACCA, associations sportives…) en 2017, Création d’une Charte en 2018, Mise en œuvre par les associations et Comités des fêtes volontaires en 2018</a:t>
            </a:r>
          </a:p>
          <a:p>
            <a:pPr marL="0" indent="0" algn="ctr">
              <a:buNone/>
            </a:pPr>
            <a:endParaRPr lang="fr-FR" dirty="0"/>
          </a:p>
        </p:txBody>
      </p:sp>
      <p:pic>
        <p:nvPicPr>
          <p:cNvPr id="4" name="Image 3"/>
          <p:cNvPicPr>
            <a:picLocks noChangeAspect="1"/>
          </p:cNvPicPr>
          <p:nvPr/>
        </p:nvPicPr>
        <p:blipFill rotWithShape="1">
          <a:blip r:embed="rId3"/>
          <a:srcRect r="8542" b="7921"/>
          <a:stretch/>
        </p:blipFill>
        <p:spPr>
          <a:xfrm>
            <a:off x="9589334" y="2128806"/>
            <a:ext cx="2262831" cy="3307752"/>
          </a:xfrm>
          <a:prstGeom prst="rect">
            <a:avLst/>
          </a:prstGeom>
        </p:spPr>
      </p:pic>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41</a:t>
            </a:fld>
            <a:endParaRPr lang="fr-FR"/>
          </a:p>
        </p:txBody>
      </p:sp>
    </p:spTree>
    <p:extLst>
      <p:ext uri="{BB962C8B-B14F-4D97-AF65-F5344CB8AC3E}">
        <p14:creationId xmlns:p14="http://schemas.microsoft.com/office/powerpoint/2010/main" val="3616047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779" y="641131"/>
            <a:ext cx="10962290" cy="1499476"/>
          </a:xfrm>
        </p:spPr>
        <p:txBody>
          <a:bodyPr>
            <a:noAutofit/>
          </a:bodyPr>
          <a:lstStyle/>
          <a:p>
            <a:pPr algn="ctr"/>
            <a:r>
              <a:rPr lang="fr-FR" b="1" dirty="0"/>
              <a:t>2C – Lutter contre le gaspillage alimentaire dans les écoles et organiser la gestion in-situ des biodéchets </a:t>
            </a:r>
          </a:p>
        </p:txBody>
      </p:sp>
      <p:sp>
        <p:nvSpPr>
          <p:cNvPr id="3" name="Espace réservé du contenu 2"/>
          <p:cNvSpPr>
            <a:spLocks noGrp="1"/>
          </p:cNvSpPr>
          <p:nvPr>
            <p:ph idx="1"/>
          </p:nvPr>
        </p:nvSpPr>
        <p:spPr>
          <a:xfrm>
            <a:off x="612020" y="2391103"/>
            <a:ext cx="8596668" cy="4107460"/>
          </a:xfrm>
        </p:spPr>
        <p:txBody>
          <a:bodyPr>
            <a:normAutofit lnSpcReduction="10000"/>
          </a:bodyPr>
          <a:lstStyle/>
          <a:p>
            <a:pPr marL="0" indent="0" algn="ctr">
              <a:buNone/>
            </a:pPr>
            <a:r>
              <a:rPr lang="fr-FR" sz="2000" b="1" dirty="0">
                <a:solidFill>
                  <a:schemeClr val="accent1"/>
                </a:solidFill>
              </a:rPr>
              <a:t>Objectifs </a:t>
            </a:r>
          </a:p>
          <a:p>
            <a:pPr marL="0" indent="0" algn="ctr">
              <a:buNone/>
            </a:pPr>
            <a:r>
              <a:rPr lang="fr-FR" dirty="0"/>
              <a:t>Développer la lutte contre le gaspillage alimentaire dans les écoles et mettre en place un traitement </a:t>
            </a:r>
            <a:r>
              <a:rPr lang="fr-FR" i="1" dirty="0"/>
              <a:t>in-situ</a:t>
            </a:r>
            <a:r>
              <a:rPr lang="fr-FR" dirty="0"/>
              <a:t> des biodéchets (poulailler, compostage…) </a:t>
            </a:r>
          </a:p>
          <a:p>
            <a:pPr marL="0" indent="0" algn="ctr">
              <a:buNone/>
            </a:pPr>
            <a:endParaRPr lang="fr-FR" dirty="0"/>
          </a:p>
          <a:p>
            <a:pPr marL="0" indent="0" algn="ctr">
              <a:buNone/>
            </a:pPr>
            <a:r>
              <a:rPr lang="fr-FR" sz="2000" b="1" dirty="0">
                <a:solidFill>
                  <a:schemeClr val="accent1"/>
                </a:solidFill>
              </a:rPr>
              <a:t>Publics cibles</a:t>
            </a:r>
          </a:p>
          <a:p>
            <a:pPr marL="0" indent="0" algn="ctr">
              <a:buNone/>
            </a:pPr>
            <a:r>
              <a:rPr lang="fr-FR" dirty="0"/>
              <a:t>Elèves, enseignants, personnels administratifs, techniques et pédagogiques des écoles et des Mairies, parents d'élèves des élèves </a:t>
            </a:r>
          </a:p>
          <a:p>
            <a:pPr marL="0" indent="0" algn="ctr">
              <a:buNone/>
            </a:pPr>
            <a:endParaRPr lang="fr-FR" dirty="0"/>
          </a:p>
          <a:p>
            <a:pPr marL="0" indent="0" algn="ctr">
              <a:buNone/>
            </a:pPr>
            <a:r>
              <a:rPr lang="fr-FR" sz="2000" b="1" dirty="0">
                <a:solidFill>
                  <a:schemeClr val="accent1"/>
                </a:solidFill>
              </a:rPr>
              <a:t>Développé des tâches</a:t>
            </a:r>
          </a:p>
          <a:p>
            <a:pPr marL="0" indent="0" algn="ctr">
              <a:buNone/>
            </a:pPr>
            <a:r>
              <a:rPr lang="fr-FR" dirty="0"/>
              <a:t>Etude juridique et sanitaire, Visite des établissements de la CDC en 2017, Appel à candidature en 2017, Mise en place de l’accompagnement à la rentrée 2017  et suivi l’année suivante, Renouvellement de l’opération en 2018 et 2019 et</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536" y="2348167"/>
            <a:ext cx="2403386" cy="1505527"/>
          </a:xfrm>
          <a:prstGeom prst="rect">
            <a:avLst/>
          </a:prstGeom>
        </p:spPr>
      </p:pic>
      <p:sp>
        <p:nvSpPr>
          <p:cNvPr id="5" name="ZoneTexte 4"/>
          <p:cNvSpPr txBox="1"/>
          <p:nvPr/>
        </p:nvSpPr>
        <p:spPr>
          <a:xfrm>
            <a:off x="9108263" y="4154139"/>
            <a:ext cx="2596057" cy="2554545"/>
          </a:xfrm>
          <a:prstGeom prst="rect">
            <a:avLst/>
          </a:prstGeom>
          <a:solidFill>
            <a:schemeClr val="bg1"/>
          </a:solidFill>
        </p:spPr>
        <p:txBody>
          <a:bodyPr wrap="square" rtlCol="0">
            <a:spAutoFit/>
          </a:bodyPr>
          <a:lstStyle/>
          <a:p>
            <a:pPr algn="ctr"/>
            <a:endParaRPr lang="fr-FR" sz="2800" i="1" dirty="0">
              <a:solidFill>
                <a:schemeClr val="accent1"/>
              </a:solidFill>
            </a:endParaRPr>
          </a:p>
          <a:p>
            <a:pPr algn="ctr"/>
            <a:endParaRPr lang="fr-FR" sz="2800" i="1" dirty="0">
              <a:solidFill>
                <a:schemeClr val="accent1"/>
              </a:solidFill>
            </a:endParaRPr>
          </a:p>
          <a:p>
            <a:r>
              <a:rPr lang="fr-FR" sz="1600" b="1" i="1" dirty="0">
                <a:solidFill>
                  <a:schemeClr val="tx2">
                    <a:lumMod val="60000"/>
                    <a:lumOff val="40000"/>
                  </a:schemeClr>
                </a:solidFill>
              </a:rPr>
              <a:t>est engagé dans une démarche similaire</a:t>
            </a:r>
            <a:r>
              <a:rPr lang="fr-FR" sz="2000" b="1" i="1" dirty="0">
                <a:solidFill>
                  <a:schemeClr val="tx2">
                    <a:lumMod val="60000"/>
                    <a:lumOff val="40000"/>
                  </a:schemeClr>
                </a:solidFill>
              </a:rPr>
              <a:t>: </a:t>
            </a:r>
            <a:r>
              <a:rPr lang="fr-FR" sz="1600" i="1" dirty="0"/>
              <a:t>accompagnement en cours: </a:t>
            </a:r>
            <a:r>
              <a:rPr lang="fr-FR" sz="1600" dirty="0"/>
              <a:t>Listrac-Médoc</a:t>
            </a:r>
          </a:p>
          <a:p>
            <a:r>
              <a:rPr lang="fr-FR" sz="1600" dirty="0"/>
              <a:t>Le Porge</a:t>
            </a:r>
          </a:p>
          <a:p>
            <a:r>
              <a:rPr lang="fr-FR" sz="1600" dirty="0"/>
              <a:t>Castelnau-de-Médoc </a:t>
            </a:r>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4805" b="7507"/>
          <a:stretch/>
        </p:blipFill>
        <p:spPr>
          <a:xfrm>
            <a:off x="9006167" y="4281515"/>
            <a:ext cx="1914032" cy="767255"/>
          </a:xfrm>
          <a:prstGeom prst="rect">
            <a:avLst/>
          </a:prstGeom>
        </p:spPr>
      </p:pic>
      <p:pic>
        <p:nvPicPr>
          <p:cNvPr id="8" name="Imag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9259" y="4342769"/>
            <a:ext cx="1240851" cy="706001"/>
          </a:xfrm>
          <a:prstGeom prst="rect">
            <a:avLst/>
          </a:prstGeom>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42</a:t>
            </a:fld>
            <a:endParaRPr lang="fr-FR"/>
          </a:p>
        </p:txBody>
      </p:sp>
    </p:spTree>
    <p:extLst>
      <p:ext uri="{BB962C8B-B14F-4D97-AF65-F5344CB8AC3E}">
        <p14:creationId xmlns:p14="http://schemas.microsoft.com/office/powerpoint/2010/main" val="2801079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48788"/>
            <a:ext cx="9707637" cy="903890"/>
          </a:xfrm>
        </p:spPr>
        <p:txBody>
          <a:bodyPr>
            <a:noAutofit/>
          </a:bodyPr>
          <a:lstStyle/>
          <a:p>
            <a:pPr algn="ctr"/>
            <a:r>
              <a:rPr lang="fr-FR" b="1" dirty="0">
                <a:solidFill>
                  <a:srgbClr val="7030A0"/>
                </a:solidFill>
              </a:rPr>
              <a:t>3A – Développer le compostage individuel </a:t>
            </a:r>
          </a:p>
        </p:txBody>
      </p:sp>
      <p:sp>
        <p:nvSpPr>
          <p:cNvPr id="3" name="Espace réservé du contenu 2"/>
          <p:cNvSpPr>
            <a:spLocks noGrp="1"/>
          </p:cNvSpPr>
          <p:nvPr>
            <p:ph idx="1"/>
          </p:nvPr>
        </p:nvSpPr>
        <p:spPr>
          <a:xfrm>
            <a:off x="677333" y="1513491"/>
            <a:ext cx="9002243" cy="4848120"/>
          </a:xfrm>
        </p:spPr>
        <p:txBody>
          <a:bodyPr>
            <a:normAutofit/>
          </a:bodyPr>
          <a:lstStyle/>
          <a:p>
            <a:pPr marL="0" indent="0" algn="ctr">
              <a:buNone/>
            </a:pPr>
            <a:r>
              <a:rPr lang="fr-FR" sz="2000" b="1" dirty="0">
                <a:solidFill>
                  <a:srgbClr val="7030A0"/>
                </a:solidFill>
              </a:rPr>
              <a:t>Objectif</a:t>
            </a:r>
          </a:p>
          <a:p>
            <a:pPr marL="0" indent="0" algn="ctr">
              <a:buNone/>
            </a:pPr>
            <a:r>
              <a:rPr lang="fr-FR" dirty="0"/>
              <a:t>Réduire la part des déchets fermentescibles dans les Ordures Ménagères Résiduelles  </a:t>
            </a:r>
          </a:p>
          <a:p>
            <a:pPr marL="0" indent="0" algn="ctr">
              <a:buNone/>
            </a:pPr>
            <a:endParaRPr lang="fr-FR" dirty="0"/>
          </a:p>
          <a:p>
            <a:pPr marL="0" indent="0" algn="ctr">
              <a:buNone/>
            </a:pPr>
            <a:r>
              <a:rPr lang="fr-FR" sz="2000" b="1" dirty="0">
                <a:solidFill>
                  <a:srgbClr val="7030A0"/>
                </a:solidFill>
              </a:rPr>
              <a:t>Public cible</a:t>
            </a:r>
          </a:p>
          <a:p>
            <a:pPr marL="0" indent="0" algn="ctr">
              <a:buNone/>
            </a:pPr>
            <a:r>
              <a:rPr lang="fr-FR" dirty="0"/>
              <a:t>Habitants en résidence pavillonnaire </a:t>
            </a:r>
          </a:p>
          <a:p>
            <a:pPr marL="0" indent="0" algn="ctr">
              <a:buNone/>
            </a:pPr>
            <a:endParaRPr lang="fr-FR" dirty="0"/>
          </a:p>
          <a:p>
            <a:pPr marL="0" indent="0" algn="ctr">
              <a:buNone/>
            </a:pPr>
            <a:r>
              <a:rPr lang="fr-FR" sz="2000" b="1" dirty="0">
                <a:solidFill>
                  <a:srgbClr val="7030A0"/>
                </a:solidFill>
              </a:rPr>
              <a:t>Développé des tâches</a:t>
            </a:r>
          </a:p>
          <a:p>
            <a:pPr marL="0" indent="0" algn="ctr">
              <a:buNone/>
            </a:pPr>
            <a:r>
              <a:rPr lang="fr-FR" dirty="0"/>
              <a:t>Mise en place de plateformes de démonstration entre 2017 et 2018, Formation de guides composteurs entre 2017 et 2018, Distribution de « Kit de compostage » à partir de 2018, Organisation d’ateliers du compostage et de l’éco-jardinage  à compter de 2018, Enquêtes auprès des acheteurs des kit de compostage </a:t>
            </a:r>
          </a:p>
          <a:p>
            <a:pPr marL="0" indent="0" algn="ctr">
              <a:buNone/>
            </a:pPr>
            <a:r>
              <a:rPr lang="fr-FR" dirty="0"/>
              <a:t>+ Opération « Fin des haies d’une seule essence, pour plus de biodiversité »à compter de 2018</a:t>
            </a:r>
          </a:p>
          <a:p>
            <a:pPr marL="0" indent="0" algn="ctr">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353" y="2230945"/>
            <a:ext cx="2451223" cy="2025374"/>
          </a:xfrm>
          <a:prstGeom prst="rect">
            <a:avLst/>
          </a:prstGeom>
        </p:spPr>
      </p:pic>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43</a:t>
            </a:fld>
            <a:endParaRPr lang="fr-FR"/>
          </a:p>
        </p:txBody>
      </p:sp>
    </p:spTree>
    <p:extLst>
      <p:ext uri="{BB962C8B-B14F-4D97-AF65-F5344CB8AC3E}">
        <p14:creationId xmlns:p14="http://schemas.microsoft.com/office/powerpoint/2010/main" val="827212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9955833" cy="1320800"/>
          </a:xfrm>
        </p:spPr>
        <p:txBody>
          <a:bodyPr/>
          <a:lstStyle/>
          <a:p>
            <a:pPr algn="ctr"/>
            <a:r>
              <a:rPr lang="fr-FR" b="1" dirty="0">
                <a:solidFill>
                  <a:srgbClr val="7030A0"/>
                </a:solidFill>
              </a:rPr>
              <a:t>3B – Développer le compostage collectif </a:t>
            </a:r>
          </a:p>
        </p:txBody>
      </p:sp>
      <p:sp>
        <p:nvSpPr>
          <p:cNvPr id="3" name="Espace réservé du contenu 2"/>
          <p:cNvSpPr>
            <a:spLocks noGrp="1"/>
          </p:cNvSpPr>
          <p:nvPr>
            <p:ph idx="1"/>
          </p:nvPr>
        </p:nvSpPr>
        <p:spPr>
          <a:xfrm>
            <a:off x="677334" y="1450428"/>
            <a:ext cx="9590072" cy="4976497"/>
          </a:xfrm>
        </p:spPr>
        <p:txBody>
          <a:bodyPr>
            <a:normAutofit fontScale="92500" lnSpcReduction="10000"/>
          </a:bodyPr>
          <a:lstStyle/>
          <a:p>
            <a:pPr marL="0" indent="0" algn="ctr">
              <a:buNone/>
            </a:pPr>
            <a:r>
              <a:rPr lang="fr-FR" sz="2200" b="1" dirty="0">
                <a:solidFill>
                  <a:srgbClr val="7030A0"/>
                </a:solidFill>
              </a:rPr>
              <a:t>Objectifs </a:t>
            </a:r>
          </a:p>
          <a:p>
            <a:pPr marL="0" indent="0" algn="ctr">
              <a:buNone/>
            </a:pPr>
            <a:r>
              <a:rPr lang="fr-FR" dirty="0"/>
              <a:t>Promouvoir le tri des biodéchets dans les logements collectifs  </a:t>
            </a:r>
          </a:p>
          <a:p>
            <a:pPr marL="0" indent="0" algn="ctr">
              <a:buNone/>
            </a:pPr>
            <a:r>
              <a:rPr lang="fr-FR" dirty="0"/>
              <a:t>Promouvoir le geste de tri des biodéchets dans tous les lieux publics (emblématiques), notamment cimetières</a:t>
            </a:r>
          </a:p>
          <a:p>
            <a:pPr marL="0" indent="0" algn="ctr">
              <a:buNone/>
            </a:pPr>
            <a:endParaRPr lang="fr-FR" dirty="0"/>
          </a:p>
          <a:p>
            <a:pPr marL="0" indent="0" algn="ctr">
              <a:buNone/>
            </a:pPr>
            <a:r>
              <a:rPr lang="fr-FR" sz="2200" b="1" dirty="0">
                <a:solidFill>
                  <a:srgbClr val="7030A0"/>
                </a:solidFill>
              </a:rPr>
              <a:t>Publics cibles</a:t>
            </a:r>
          </a:p>
          <a:p>
            <a:pPr marL="0" indent="0" algn="ctr">
              <a:buNone/>
            </a:pPr>
            <a:r>
              <a:rPr lang="fr-FR" dirty="0"/>
              <a:t>Habitants des logements collectifs du territoire: Castelnau-de-Médoc: 20% de logements collectifs, puis Listrac-Médoc: 5,6%; Brach: 3,8%; Sainte Hélène et Le Temple: 3,5% </a:t>
            </a:r>
          </a:p>
          <a:p>
            <a:pPr marL="0" indent="0" algn="ctr">
              <a:buNone/>
            </a:pPr>
            <a:r>
              <a:rPr lang="fr-FR" dirty="0"/>
              <a:t>Tout public pour ce qui concerne les cimetières des 10 communes de la CDC </a:t>
            </a:r>
          </a:p>
          <a:p>
            <a:pPr marL="0" indent="0" algn="ctr">
              <a:buNone/>
            </a:pPr>
            <a:endParaRPr lang="fr-FR" dirty="0"/>
          </a:p>
          <a:p>
            <a:pPr marL="0" indent="0" algn="ctr">
              <a:buNone/>
            </a:pPr>
            <a:r>
              <a:rPr lang="fr-FR" sz="2200" b="1" dirty="0">
                <a:solidFill>
                  <a:srgbClr val="7030A0"/>
                </a:solidFill>
              </a:rPr>
              <a:t>Développé des tâches</a:t>
            </a:r>
          </a:p>
          <a:p>
            <a:pPr marL="0" indent="0" algn="ctr">
              <a:buNone/>
            </a:pPr>
            <a:r>
              <a:rPr lang="fr-FR" dirty="0"/>
              <a:t>Rencontres avec les bailleurs et les habitants, les Service techniques des Mairies et élaboration des Appels à projets et conventions en 2017, Appels à candidature pour les immeubles et communes volontaires à compter de 2018 (formation des référents de site), Suivi annuel des immeubles et des communes </a:t>
            </a:r>
          </a:p>
          <a:p>
            <a:pPr marL="0" indent="0" algn="ctr">
              <a:buNone/>
            </a:pPr>
            <a:endParaRPr lang="fr-FR" dirty="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t="74373"/>
          <a:stretch/>
        </p:blipFill>
        <p:spPr>
          <a:xfrm>
            <a:off x="6574167" y="2677565"/>
            <a:ext cx="4638675" cy="859221"/>
          </a:xfrm>
          <a:prstGeom prst="rect">
            <a:avLst/>
          </a:prstGeom>
        </p:spPr>
      </p:pic>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44</a:t>
            </a:fld>
            <a:endParaRPr lang="fr-FR"/>
          </a:p>
        </p:txBody>
      </p:sp>
    </p:spTree>
    <p:extLst>
      <p:ext uri="{BB962C8B-B14F-4D97-AF65-F5344CB8AC3E}">
        <p14:creationId xmlns:p14="http://schemas.microsoft.com/office/powerpoint/2010/main" val="4135351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809297"/>
          </a:xfrm>
        </p:spPr>
        <p:txBody>
          <a:bodyPr/>
          <a:lstStyle/>
          <a:p>
            <a:pPr algn="ctr"/>
            <a:r>
              <a:rPr lang="fr-FR" b="1" dirty="0">
                <a:solidFill>
                  <a:srgbClr val="7030A0"/>
                </a:solidFill>
              </a:rPr>
              <a:t>3C – Promouvoir le Stop Pub</a:t>
            </a:r>
          </a:p>
        </p:txBody>
      </p:sp>
      <p:sp>
        <p:nvSpPr>
          <p:cNvPr id="3" name="Espace réservé du contenu 2"/>
          <p:cNvSpPr>
            <a:spLocks noGrp="1"/>
          </p:cNvSpPr>
          <p:nvPr>
            <p:ph idx="1"/>
          </p:nvPr>
        </p:nvSpPr>
        <p:spPr>
          <a:xfrm>
            <a:off x="677334" y="1492469"/>
            <a:ext cx="8596668" cy="4233583"/>
          </a:xfrm>
        </p:spPr>
        <p:txBody>
          <a:bodyPr>
            <a:normAutofit fontScale="92500" lnSpcReduction="20000"/>
          </a:bodyPr>
          <a:lstStyle/>
          <a:p>
            <a:pPr algn="ctr"/>
            <a:endParaRPr lang="fr-FR" dirty="0"/>
          </a:p>
          <a:p>
            <a:pPr marL="0" indent="0" algn="ctr">
              <a:buNone/>
            </a:pPr>
            <a:r>
              <a:rPr lang="fr-FR" sz="2200" b="1" dirty="0">
                <a:solidFill>
                  <a:srgbClr val="7030A0"/>
                </a:solidFill>
              </a:rPr>
              <a:t>Objectif</a:t>
            </a:r>
          </a:p>
          <a:p>
            <a:pPr marL="0" indent="0" algn="ctr">
              <a:buNone/>
            </a:pPr>
            <a:r>
              <a:rPr lang="fr-FR" dirty="0"/>
              <a:t>Diminuer la part des journaux, revues et magazines et imprimés non sollicités dans DMA </a:t>
            </a:r>
          </a:p>
          <a:p>
            <a:pPr marL="0" indent="0" algn="ctr">
              <a:buNone/>
            </a:pPr>
            <a:endParaRPr lang="fr-FR" dirty="0"/>
          </a:p>
          <a:p>
            <a:pPr marL="0" indent="0" algn="ctr">
              <a:buNone/>
            </a:pPr>
            <a:r>
              <a:rPr lang="fr-FR" sz="2200" b="1" dirty="0">
                <a:solidFill>
                  <a:srgbClr val="7030A0"/>
                </a:solidFill>
              </a:rPr>
              <a:t>Public cible</a:t>
            </a:r>
          </a:p>
          <a:p>
            <a:pPr marL="0" indent="0" algn="ctr">
              <a:buNone/>
            </a:pPr>
            <a:r>
              <a:rPr lang="fr-FR" dirty="0"/>
              <a:t>Tous les habitants du territoire </a:t>
            </a:r>
          </a:p>
          <a:p>
            <a:pPr marL="0" indent="0" algn="ctr">
              <a:buNone/>
            </a:pPr>
            <a:endParaRPr lang="fr-FR" dirty="0"/>
          </a:p>
          <a:p>
            <a:pPr marL="0" indent="0" algn="ctr">
              <a:buNone/>
            </a:pPr>
            <a:r>
              <a:rPr lang="fr-FR" sz="2200" b="1" dirty="0">
                <a:solidFill>
                  <a:srgbClr val="7030A0"/>
                </a:solidFill>
              </a:rPr>
              <a:t>Développé des tâches</a:t>
            </a:r>
          </a:p>
          <a:p>
            <a:pPr marL="0" indent="0" algn="ctr">
              <a:buNone/>
            </a:pPr>
            <a:r>
              <a:rPr lang="fr-FR" dirty="0"/>
              <a:t>En 2017: Recensement des « Stop pub » déjà apposés (lors de la distribution des journaux municipaux par exemple), Recensement des publicités distribuées , Contact des enseignes et des sociétés de distribution, Distribution des Stop Pub et Enquête de satisfaction </a:t>
            </a:r>
          </a:p>
          <a:p>
            <a:pPr marL="0" indent="0">
              <a:buNone/>
            </a:pP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776" y="2859190"/>
            <a:ext cx="2817923" cy="1500139"/>
          </a:xfrm>
          <a:prstGeom prst="rect">
            <a:avLst/>
          </a:prstGeom>
        </p:spPr>
      </p:pic>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45</a:t>
            </a:fld>
            <a:endParaRPr lang="fr-FR"/>
          </a:p>
        </p:txBody>
      </p:sp>
    </p:spTree>
    <p:extLst>
      <p:ext uri="{BB962C8B-B14F-4D97-AF65-F5344CB8AC3E}">
        <p14:creationId xmlns:p14="http://schemas.microsoft.com/office/powerpoint/2010/main" val="1142030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851338"/>
          </a:xfrm>
        </p:spPr>
        <p:txBody>
          <a:bodyPr/>
          <a:lstStyle/>
          <a:p>
            <a:pPr algn="ctr"/>
            <a:r>
              <a:rPr lang="fr-FR" b="1" dirty="0">
                <a:solidFill>
                  <a:srgbClr val="FFC000"/>
                </a:solidFill>
              </a:rPr>
              <a:t>4A – Créer </a:t>
            </a:r>
            <a:r>
              <a:rPr lang="fr-FR" b="1">
                <a:solidFill>
                  <a:srgbClr val="FFC000"/>
                </a:solidFill>
              </a:rPr>
              <a:t>une zone de réemploi</a:t>
            </a:r>
            <a:endParaRPr lang="fr-FR" b="1" dirty="0">
              <a:solidFill>
                <a:srgbClr val="FFC000"/>
              </a:solidFill>
            </a:endParaRPr>
          </a:p>
        </p:txBody>
      </p:sp>
      <p:sp>
        <p:nvSpPr>
          <p:cNvPr id="3" name="Espace réservé du contenu 2"/>
          <p:cNvSpPr>
            <a:spLocks noGrp="1"/>
          </p:cNvSpPr>
          <p:nvPr>
            <p:ph idx="1"/>
          </p:nvPr>
        </p:nvSpPr>
        <p:spPr>
          <a:xfrm>
            <a:off x="677334" y="1481959"/>
            <a:ext cx="8675672" cy="4762087"/>
          </a:xfrm>
        </p:spPr>
        <p:txBody>
          <a:bodyPr>
            <a:normAutofit fontScale="92500" lnSpcReduction="20000"/>
          </a:bodyPr>
          <a:lstStyle/>
          <a:p>
            <a:pPr marL="0" indent="0" algn="ctr">
              <a:buNone/>
            </a:pPr>
            <a:r>
              <a:rPr lang="fr-FR" sz="2400" b="1" dirty="0">
                <a:solidFill>
                  <a:srgbClr val="FFC000"/>
                </a:solidFill>
              </a:rPr>
              <a:t>Objectif </a:t>
            </a:r>
          </a:p>
          <a:p>
            <a:pPr marL="0" indent="0" algn="ctr">
              <a:buNone/>
            </a:pPr>
            <a:r>
              <a:rPr lang="fr-FR" dirty="0"/>
              <a:t>Eviter d'incinérer ou d'enfouir des objets pouvant être réemployés ou valorisés autrement; Favoriser le développement de l'économie circulaire, sociale et solidaire; développer le lien social; Permettre aux ménages d'acquérir du mobilier, des équipements à moindre coût </a:t>
            </a:r>
          </a:p>
          <a:p>
            <a:pPr marL="0" indent="0" algn="ctr">
              <a:buNone/>
            </a:pPr>
            <a:endParaRPr lang="fr-FR" dirty="0"/>
          </a:p>
          <a:p>
            <a:pPr marL="0" indent="0" algn="ctr">
              <a:buNone/>
            </a:pPr>
            <a:r>
              <a:rPr lang="fr-FR" sz="2400" b="1" dirty="0">
                <a:solidFill>
                  <a:srgbClr val="FFC000"/>
                </a:solidFill>
              </a:rPr>
              <a:t>Public ciblé</a:t>
            </a:r>
          </a:p>
          <a:p>
            <a:pPr marL="0" indent="0" algn="ctr">
              <a:buNone/>
            </a:pPr>
            <a:r>
              <a:rPr lang="fr-FR" dirty="0"/>
              <a:t>Tous les habitants du territoire </a:t>
            </a:r>
          </a:p>
          <a:p>
            <a:pPr marL="0" indent="0" algn="ctr">
              <a:buNone/>
            </a:pPr>
            <a:endParaRPr lang="fr-FR" dirty="0"/>
          </a:p>
          <a:p>
            <a:pPr marL="0" indent="0" algn="ctr">
              <a:buNone/>
            </a:pPr>
            <a:r>
              <a:rPr lang="fr-FR" sz="2400" b="1" dirty="0">
                <a:solidFill>
                  <a:srgbClr val="FFC000"/>
                </a:solidFill>
              </a:rPr>
              <a:t>Développé des tâches </a:t>
            </a:r>
          </a:p>
          <a:p>
            <a:pPr marL="0" indent="0" algn="ctr">
              <a:buNone/>
            </a:pPr>
            <a:r>
              <a:rPr lang="fr-FR" dirty="0"/>
              <a:t>Mise en place d’une « gratuiterie » dans un premier temps en 2017; </a:t>
            </a:r>
          </a:p>
          <a:p>
            <a:pPr marL="0" indent="0" algn="ctr">
              <a:buNone/>
            </a:pPr>
            <a:r>
              <a:rPr lang="fr-FR" dirty="0"/>
              <a:t>Etudes des différents scenarii pour déterminer si mise en place d’une recyclerie et groupes de travail en 2017 (choix du modèle économique); Rédaction du cahier des charges entre 2017 et 2018; Recrutements et formations éventuelles en fin 2018; Inauguration en 2019</a:t>
            </a:r>
          </a:p>
          <a:p>
            <a:pPr marL="0" indent="0" algn="ctr">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465" y="2719783"/>
            <a:ext cx="2406541" cy="1505182"/>
          </a:xfrm>
          <a:prstGeom prst="rect">
            <a:avLst/>
          </a:prstGeom>
        </p:spPr>
      </p:pic>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46</a:t>
            </a:fld>
            <a:endParaRPr lang="fr-FR"/>
          </a:p>
        </p:txBody>
      </p:sp>
    </p:spTree>
    <p:extLst>
      <p:ext uri="{BB962C8B-B14F-4D97-AF65-F5344CB8AC3E}">
        <p14:creationId xmlns:p14="http://schemas.microsoft.com/office/powerpoint/2010/main" val="3843593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779" y="609600"/>
            <a:ext cx="8990223" cy="1320800"/>
          </a:xfrm>
        </p:spPr>
        <p:txBody>
          <a:bodyPr/>
          <a:lstStyle/>
          <a:p>
            <a:pPr algn="ctr"/>
            <a:r>
              <a:rPr lang="fr-FR" b="1" dirty="0">
                <a:solidFill>
                  <a:srgbClr val="FFC000"/>
                </a:solidFill>
              </a:rPr>
              <a:t>4B – Promouvoir les produits </a:t>
            </a:r>
            <a:br>
              <a:rPr lang="fr-FR" b="1" dirty="0">
                <a:solidFill>
                  <a:srgbClr val="FFC000"/>
                </a:solidFill>
              </a:rPr>
            </a:br>
            <a:r>
              <a:rPr lang="fr-FR" b="1" dirty="0">
                <a:solidFill>
                  <a:srgbClr val="FFC000"/>
                </a:solidFill>
              </a:rPr>
              <a:t>d’hygiène lavable </a:t>
            </a:r>
          </a:p>
        </p:txBody>
      </p:sp>
      <p:sp>
        <p:nvSpPr>
          <p:cNvPr id="3" name="Espace réservé du contenu 2"/>
          <p:cNvSpPr>
            <a:spLocks noGrp="1"/>
          </p:cNvSpPr>
          <p:nvPr>
            <p:ph idx="1"/>
          </p:nvPr>
        </p:nvSpPr>
        <p:spPr>
          <a:xfrm>
            <a:off x="677333" y="2007475"/>
            <a:ext cx="9603136" cy="4706834"/>
          </a:xfrm>
        </p:spPr>
        <p:txBody>
          <a:bodyPr>
            <a:normAutofit fontScale="92500" lnSpcReduction="10000"/>
          </a:bodyPr>
          <a:lstStyle/>
          <a:p>
            <a:pPr marL="0" indent="0" algn="ctr">
              <a:buNone/>
            </a:pPr>
            <a:r>
              <a:rPr lang="fr-FR" sz="2400" b="1" dirty="0">
                <a:solidFill>
                  <a:srgbClr val="FFC000"/>
                </a:solidFill>
              </a:rPr>
              <a:t>Objectif</a:t>
            </a:r>
          </a:p>
          <a:p>
            <a:pPr marL="0" indent="0" algn="ctr">
              <a:buNone/>
            </a:pPr>
            <a:r>
              <a:rPr lang="fr-FR" dirty="0"/>
              <a:t>Diminuer la part des produits d'hygiène jetable dans les OMR; Toucher 20% des ménages pour diminuer ces déchets de 20%  </a:t>
            </a:r>
          </a:p>
          <a:p>
            <a:pPr marL="0" indent="0" algn="ctr">
              <a:buNone/>
            </a:pPr>
            <a:endParaRPr lang="fr-FR" dirty="0"/>
          </a:p>
          <a:p>
            <a:pPr marL="0" indent="0" algn="ctr">
              <a:buNone/>
            </a:pPr>
            <a:r>
              <a:rPr lang="fr-FR" sz="2200" b="1" dirty="0">
                <a:solidFill>
                  <a:srgbClr val="FFC000"/>
                </a:solidFill>
              </a:rPr>
              <a:t>Public cible </a:t>
            </a:r>
          </a:p>
          <a:p>
            <a:pPr marL="0" indent="0" algn="ctr">
              <a:buNone/>
            </a:pPr>
            <a:r>
              <a:rPr lang="fr-FR" dirty="0"/>
              <a:t>Enfants accueillis dans les crèches et halte-garderie et par les assistantes maternelles du territoire </a:t>
            </a:r>
          </a:p>
          <a:p>
            <a:pPr marL="0" indent="0" algn="ctr">
              <a:buNone/>
            </a:pPr>
            <a:endParaRPr lang="fr-FR" dirty="0"/>
          </a:p>
          <a:p>
            <a:pPr marL="0" indent="0" algn="ctr">
              <a:buNone/>
            </a:pPr>
            <a:r>
              <a:rPr lang="fr-FR" sz="2200" b="1" dirty="0">
                <a:solidFill>
                  <a:srgbClr val="FFC000"/>
                </a:solidFill>
              </a:rPr>
              <a:t>Développé des tâches </a:t>
            </a:r>
          </a:p>
          <a:p>
            <a:pPr marL="0" indent="0" algn="ctr">
              <a:buNone/>
            </a:pPr>
            <a:r>
              <a:rPr lang="fr-FR" dirty="0"/>
              <a:t>Etude avec les acteurs du territoire, prestataire de gestion des crèches de la CDC Enfance pour tous, associations, partenaires socio-économiques en 2017; Elaboration du cahier des charges de prestation de service en 2017; Expérimentation avec les familles volontaires et Ateliers d’animation des produits d’hygiènes lors de la Semaine Européenne de Réduction des Déchets dès 2018; Promotion auprès des RAMP et micro-crèches privées à partir de 2019</a:t>
            </a:r>
          </a:p>
          <a:p>
            <a:pPr marL="0" indent="0">
              <a:buNone/>
            </a:pPr>
            <a:endParaRPr lang="fr-FR" dirty="0"/>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875" y="2885526"/>
            <a:ext cx="2183525" cy="2183525"/>
          </a:xfrm>
          <a:prstGeom prst="rect">
            <a:avLst/>
          </a:prstGeom>
        </p:spPr>
      </p:pic>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47</a:t>
            </a:fld>
            <a:endParaRPr lang="fr-FR"/>
          </a:p>
        </p:txBody>
      </p:sp>
    </p:spTree>
    <p:extLst>
      <p:ext uri="{BB962C8B-B14F-4D97-AF65-F5344CB8AC3E}">
        <p14:creationId xmlns:p14="http://schemas.microsoft.com/office/powerpoint/2010/main" val="394333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295466" cy="830317"/>
          </a:xfrm>
        </p:spPr>
        <p:txBody>
          <a:bodyPr/>
          <a:lstStyle/>
          <a:p>
            <a:pPr algn="ctr"/>
            <a:r>
              <a:rPr lang="fr-FR" b="1" dirty="0">
                <a:solidFill>
                  <a:srgbClr val="FFC000"/>
                </a:solidFill>
              </a:rPr>
              <a:t>4C – Créer des annuaires de la Prévention </a:t>
            </a:r>
          </a:p>
        </p:txBody>
      </p:sp>
      <p:sp>
        <p:nvSpPr>
          <p:cNvPr id="3" name="Espace réservé du contenu 2"/>
          <p:cNvSpPr>
            <a:spLocks noGrp="1"/>
          </p:cNvSpPr>
          <p:nvPr>
            <p:ph idx="1"/>
          </p:nvPr>
        </p:nvSpPr>
        <p:spPr>
          <a:xfrm>
            <a:off x="677334" y="1460939"/>
            <a:ext cx="8596668" cy="4580424"/>
          </a:xfrm>
        </p:spPr>
        <p:txBody>
          <a:bodyPr>
            <a:normAutofit fontScale="92500" lnSpcReduction="20000"/>
          </a:bodyPr>
          <a:lstStyle/>
          <a:p>
            <a:pPr marL="0" indent="0" algn="ctr">
              <a:buNone/>
            </a:pPr>
            <a:r>
              <a:rPr lang="fr-FR" sz="2200" b="1" dirty="0">
                <a:solidFill>
                  <a:srgbClr val="FFC000"/>
                </a:solidFill>
              </a:rPr>
              <a:t>Objectif </a:t>
            </a:r>
          </a:p>
          <a:p>
            <a:pPr marL="0" indent="0" algn="ctr">
              <a:buNone/>
            </a:pPr>
            <a:r>
              <a:rPr lang="fr-FR" dirty="0"/>
              <a:t>Permettre aux habitants de la CDC de trouver tous les interlocuteurs les aidant à prévenir leurs déchets, à l'échelle du territoire Pays Médoc : réparateurs, Circuits courts, Epiceries solidaires, réemploi (bornes textile, bornes livre…), brocantes et vides greniers, Manifestations Eco-responsables</a:t>
            </a:r>
          </a:p>
          <a:p>
            <a:pPr marL="0" indent="0" algn="ctr">
              <a:buNone/>
            </a:pPr>
            <a:endParaRPr lang="fr-FR" dirty="0"/>
          </a:p>
          <a:p>
            <a:pPr marL="0" indent="0" algn="ctr">
              <a:buNone/>
            </a:pPr>
            <a:r>
              <a:rPr lang="fr-FR" sz="2200" b="1" dirty="0">
                <a:solidFill>
                  <a:srgbClr val="FFC000"/>
                </a:solidFill>
              </a:rPr>
              <a:t>Public cible</a:t>
            </a:r>
          </a:p>
          <a:p>
            <a:pPr marL="0" indent="0" algn="ctr">
              <a:buNone/>
            </a:pPr>
            <a:r>
              <a:rPr lang="fr-FR" dirty="0"/>
              <a:t>Tous les habitants de la CDC Médullienne</a:t>
            </a:r>
          </a:p>
          <a:p>
            <a:pPr marL="0" indent="0" algn="ctr">
              <a:buNone/>
            </a:pPr>
            <a:endParaRPr lang="fr-FR" dirty="0"/>
          </a:p>
          <a:p>
            <a:pPr marL="0" indent="0" algn="ctr">
              <a:buNone/>
            </a:pPr>
            <a:r>
              <a:rPr lang="fr-FR" sz="2200" b="1" dirty="0">
                <a:solidFill>
                  <a:srgbClr val="FFC000"/>
                </a:solidFill>
              </a:rPr>
              <a:t>Déroulé des tâches</a:t>
            </a:r>
          </a:p>
          <a:p>
            <a:pPr marL="0" indent="0" algn="ctr">
              <a:buNone/>
            </a:pPr>
            <a:r>
              <a:rPr lang="fr-FR" dirty="0"/>
              <a:t>Groupes de travail avec le Pays Médoc, le SMICOTOM, les Mairies pour lister les acteurs du secteur, position GPS des bornes à verre et textile… en 2017; Création d’une plateforme Internet avec Gironde Numérique dédiée aux questions de prévention (dates des vide-greniers, adresse des brasseurs locaux…) en 2017; Suivi et mises à jour du site les années suivantes</a:t>
            </a:r>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823" y="2758777"/>
            <a:ext cx="1777179" cy="1756148"/>
          </a:xfrm>
          <a:prstGeom prst="rect">
            <a:avLst/>
          </a:prstGeom>
        </p:spPr>
      </p:pic>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48</a:t>
            </a:fld>
            <a:endParaRPr lang="fr-FR"/>
          </a:p>
        </p:txBody>
      </p:sp>
    </p:spTree>
    <p:extLst>
      <p:ext uri="{BB962C8B-B14F-4D97-AF65-F5344CB8AC3E}">
        <p14:creationId xmlns:p14="http://schemas.microsoft.com/office/powerpoint/2010/main" val="285603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0070C0"/>
                </a:solidFill>
              </a:rPr>
              <a:t>5A – Réduire les déchets des gros producteurs </a:t>
            </a:r>
          </a:p>
        </p:txBody>
      </p:sp>
      <p:sp>
        <p:nvSpPr>
          <p:cNvPr id="3" name="Espace réservé du contenu 2"/>
          <p:cNvSpPr>
            <a:spLocks noGrp="1"/>
          </p:cNvSpPr>
          <p:nvPr>
            <p:ph idx="1"/>
          </p:nvPr>
        </p:nvSpPr>
        <p:spPr>
          <a:xfrm>
            <a:off x="677334" y="1944415"/>
            <a:ext cx="8596668" cy="4096948"/>
          </a:xfrm>
        </p:spPr>
        <p:txBody>
          <a:bodyPr>
            <a:normAutofit fontScale="92500" lnSpcReduction="20000"/>
          </a:bodyPr>
          <a:lstStyle/>
          <a:p>
            <a:pPr marL="0" indent="0" algn="ctr">
              <a:buNone/>
            </a:pPr>
            <a:r>
              <a:rPr lang="fr-FR" sz="2200" b="1" dirty="0">
                <a:solidFill>
                  <a:srgbClr val="0070C0"/>
                </a:solidFill>
              </a:rPr>
              <a:t>Objectif</a:t>
            </a:r>
          </a:p>
          <a:p>
            <a:pPr marL="0" indent="0" algn="ctr">
              <a:buNone/>
            </a:pPr>
            <a:r>
              <a:rPr lang="fr-FR" dirty="0"/>
              <a:t>Développer le compostage chez les professionnels, réduire le gaspillage alimentaire, et, lorsque le déchet est produit, améliorer le tri des gros producteurs de déchets</a:t>
            </a:r>
          </a:p>
          <a:p>
            <a:pPr marL="0" indent="0" algn="ctr">
              <a:buNone/>
            </a:pPr>
            <a:endParaRPr lang="fr-FR" dirty="0"/>
          </a:p>
          <a:p>
            <a:pPr marL="0" indent="0" algn="ctr">
              <a:buNone/>
            </a:pPr>
            <a:r>
              <a:rPr lang="fr-FR" sz="2200" b="1" dirty="0">
                <a:solidFill>
                  <a:srgbClr val="0070C0"/>
                </a:solidFill>
              </a:rPr>
              <a:t>Public cible</a:t>
            </a:r>
          </a:p>
          <a:p>
            <a:pPr marL="0" indent="0" algn="ctr">
              <a:buNone/>
            </a:pPr>
            <a:r>
              <a:rPr lang="fr-FR" dirty="0"/>
              <a:t>Les principaux producteurs du territoire (cf. Redevance Spéciale) : l'EHPAD </a:t>
            </a:r>
            <a:r>
              <a:rPr lang="fr-FR" dirty="0" err="1"/>
              <a:t>Méduli</a:t>
            </a:r>
            <a:r>
              <a:rPr lang="fr-FR" dirty="0"/>
              <a:t>, les enseignes de supermarché, le camping de La Grigne et La Jenny, les ateliers municipaux</a:t>
            </a:r>
          </a:p>
          <a:p>
            <a:pPr marL="0" indent="0" algn="ctr">
              <a:buNone/>
            </a:pPr>
            <a:endParaRPr lang="fr-FR" dirty="0"/>
          </a:p>
          <a:p>
            <a:pPr marL="0" indent="0" algn="ctr">
              <a:buNone/>
            </a:pPr>
            <a:r>
              <a:rPr lang="fr-FR" sz="2200" b="1" dirty="0">
                <a:solidFill>
                  <a:srgbClr val="0070C0"/>
                </a:solidFill>
              </a:rPr>
              <a:t>Développé des tâches</a:t>
            </a:r>
          </a:p>
          <a:p>
            <a:pPr marL="0" indent="0" algn="ctr">
              <a:buNone/>
            </a:pPr>
            <a:r>
              <a:rPr lang="fr-FR" dirty="0"/>
              <a:t>Lettre d’information aux structures concernées pour proposer un accompagnement en 2017, Réalisation d’un diagnostic par une association partenaire ou le prestataire VEOLIA en 2018; Développement de l’action auprès des autres producteurs les années suivantes</a:t>
            </a:r>
          </a:p>
          <a:p>
            <a:pPr marL="0" indent="0">
              <a:buNone/>
            </a:pP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1058" y="2847866"/>
            <a:ext cx="1208306" cy="1872579"/>
          </a:xfrm>
          <a:prstGeom prst="rect">
            <a:avLst/>
          </a:prstGeom>
        </p:spPr>
      </p:pic>
      <p:pic>
        <p:nvPicPr>
          <p:cNvPr id="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49</a:t>
            </a:fld>
            <a:endParaRPr lang="fr-FR"/>
          </a:p>
        </p:txBody>
      </p:sp>
    </p:spTree>
    <p:extLst>
      <p:ext uri="{BB962C8B-B14F-4D97-AF65-F5344CB8AC3E}">
        <p14:creationId xmlns:p14="http://schemas.microsoft.com/office/powerpoint/2010/main" val="31859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9239" y="1180052"/>
            <a:ext cx="8596668" cy="1320800"/>
          </a:xfrm>
        </p:spPr>
        <p:txBody>
          <a:bodyPr>
            <a:normAutofit/>
          </a:bodyPr>
          <a:lstStyle/>
          <a:p>
            <a:r>
              <a:rPr lang="fr-FR" sz="2800" dirty="0"/>
              <a:t>Enjeux de la prévention des déchets</a:t>
            </a: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4204221984"/>
              </p:ext>
            </p:extLst>
          </p:nvPr>
        </p:nvGraphicFramePr>
        <p:xfrm>
          <a:off x="5142450" y="2697482"/>
          <a:ext cx="3003259" cy="2346960"/>
        </p:xfrm>
        <a:graphic>
          <a:graphicData uri="http://schemas.openxmlformats.org/drawingml/2006/table">
            <a:tbl>
              <a:tblPr firstRow="1" bandRow="1">
                <a:tableStyleId>{EB9631B5-78F2-41C9-869B-9F39066F8104}</a:tableStyleId>
              </a:tblPr>
              <a:tblGrid>
                <a:gridCol w="1478669">
                  <a:extLst>
                    <a:ext uri="{9D8B030D-6E8A-4147-A177-3AD203B41FA5}">
                      <a16:colId xmlns="" xmlns:a16="http://schemas.microsoft.com/office/drawing/2014/main" val="640261641"/>
                    </a:ext>
                  </a:extLst>
                </a:gridCol>
                <a:gridCol w="1524590">
                  <a:extLst>
                    <a:ext uri="{9D8B030D-6E8A-4147-A177-3AD203B41FA5}">
                      <a16:colId xmlns="" xmlns:a16="http://schemas.microsoft.com/office/drawing/2014/main" val="1425683225"/>
                    </a:ext>
                  </a:extLst>
                </a:gridCol>
              </a:tblGrid>
              <a:tr h="117239">
                <a:tc gridSpan="2">
                  <a:txBody>
                    <a:bodyPr/>
                    <a:lstStyle/>
                    <a:p>
                      <a:pPr algn="ctr"/>
                      <a:r>
                        <a:rPr lang="fr-FR" sz="1400" u="none" dirty="0"/>
                        <a:t>Prix de la </a:t>
                      </a:r>
                      <a:r>
                        <a:rPr lang="fr-FR" sz="1400" u="sng" dirty="0"/>
                        <a:t>gestion</a:t>
                      </a:r>
                      <a:r>
                        <a:rPr lang="fr-FR" sz="1400" u="none" dirty="0"/>
                        <a:t> des déchets</a:t>
                      </a:r>
                    </a:p>
                  </a:txBody>
                  <a:tcPr/>
                </a:tc>
                <a:tc hMerge="1">
                  <a:txBody>
                    <a:bodyPr/>
                    <a:lstStyle/>
                    <a:p>
                      <a:endParaRPr lang="fr-FR" dirty="0"/>
                    </a:p>
                  </a:txBody>
                  <a:tcPr/>
                </a:tc>
                <a:extLst>
                  <a:ext uri="{0D108BD9-81ED-4DB2-BD59-A6C34878D82A}">
                    <a16:rowId xmlns="" xmlns:a16="http://schemas.microsoft.com/office/drawing/2014/main" val="3206363546"/>
                  </a:ext>
                </a:extLst>
              </a:tr>
              <a:tr h="664182">
                <a:tc>
                  <a:txBody>
                    <a:bodyPr/>
                    <a:lstStyle/>
                    <a:p>
                      <a:pPr algn="ctr"/>
                      <a:r>
                        <a:rPr lang="fr-FR" sz="1600" b="1" dirty="0"/>
                        <a:t>345 </a:t>
                      </a:r>
                      <a:r>
                        <a:rPr lang="fr-FR" sz="1600" b="1" dirty="0" smtClean="0"/>
                        <a:t>millions </a:t>
                      </a:r>
                      <a:endParaRPr lang="fr-FR" sz="1600" b="1" dirty="0"/>
                    </a:p>
                    <a:p>
                      <a:pPr algn="ctr"/>
                      <a:r>
                        <a:rPr lang="fr-FR" sz="1600" b="1" dirty="0"/>
                        <a:t>de tonnes </a:t>
                      </a:r>
                      <a:r>
                        <a:rPr lang="fr-FR" sz="1050" b="1" dirty="0"/>
                        <a:t>de déchets produits en 2012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dirty="0"/>
                        <a:t>458 kg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050" b="1" dirty="0"/>
                        <a:t>de déchets/habitant en 2012</a:t>
                      </a:r>
                    </a:p>
                  </a:txBody>
                  <a:tcPr/>
                </a:tc>
                <a:extLst>
                  <a:ext uri="{0D108BD9-81ED-4DB2-BD59-A6C34878D82A}">
                    <a16:rowId xmlns="" xmlns:a16="http://schemas.microsoft.com/office/drawing/2014/main" val="2497086024"/>
                  </a:ext>
                </a:extLst>
              </a:tr>
              <a:tr h="616740">
                <a:tc>
                  <a:txBody>
                    <a:bodyPr/>
                    <a:lstStyle/>
                    <a:p>
                      <a:pPr algn="ctr"/>
                      <a:r>
                        <a:rPr lang="fr-FR" sz="1600" b="1" dirty="0"/>
                        <a:t>16,7 </a:t>
                      </a:r>
                      <a:r>
                        <a:rPr lang="fr-FR" sz="1600" b="1" dirty="0" smtClean="0"/>
                        <a:t>milliards </a:t>
                      </a:r>
                      <a:r>
                        <a:rPr lang="fr-FR" sz="1600" b="1" dirty="0"/>
                        <a:t>d’euros </a:t>
                      </a:r>
                      <a:r>
                        <a:rPr lang="fr-FR" sz="1050" b="1" dirty="0"/>
                        <a:t>de dépenses de gestion des déchets en 2013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dirty="0"/>
                        <a:t>89 €/habitant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050" b="1" dirty="0"/>
                        <a:t>en moyenne en 2012</a:t>
                      </a:r>
                    </a:p>
                  </a:txBody>
                  <a:tcPr/>
                </a:tc>
                <a:extLst>
                  <a:ext uri="{0D108BD9-81ED-4DB2-BD59-A6C34878D82A}">
                    <a16:rowId xmlns="" xmlns:a16="http://schemas.microsoft.com/office/drawing/2014/main" val="3850579580"/>
                  </a:ext>
                </a:extLst>
              </a:tr>
            </a:tbl>
          </a:graphicData>
        </a:graphic>
      </p:graphicFrame>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6233" y="2004968"/>
            <a:ext cx="3333750" cy="3371850"/>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70" y="2046716"/>
            <a:ext cx="4527025" cy="4127581"/>
          </a:xfrm>
          <a:prstGeom prst="rect">
            <a:avLst/>
          </a:prstGeom>
        </p:spPr>
      </p:pic>
      <p:sp>
        <p:nvSpPr>
          <p:cNvPr id="15" name="ZoneTexte 14"/>
          <p:cNvSpPr txBox="1"/>
          <p:nvPr/>
        </p:nvSpPr>
        <p:spPr>
          <a:xfrm>
            <a:off x="4630723" y="3296873"/>
            <a:ext cx="402672" cy="830997"/>
          </a:xfrm>
          <a:prstGeom prst="rect">
            <a:avLst/>
          </a:prstGeom>
          <a:noFill/>
        </p:spPr>
        <p:txBody>
          <a:bodyPr wrap="square" rtlCol="0">
            <a:spAutoFit/>
          </a:bodyPr>
          <a:lstStyle/>
          <a:p>
            <a:r>
              <a:rPr lang="fr-FR" sz="4800" b="1" dirty="0">
                <a:solidFill>
                  <a:schemeClr val="accent4"/>
                </a:solidFill>
              </a:rPr>
              <a:t>=</a:t>
            </a:r>
          </a:p>
        </p:txBody>
      </p:sp>
      <p:sp>
        <p:nvSpPr>
          <p:cNvPr id="16" name="ZoneTexte 15"/>
          <p:cNvSpPr txBox="1"/>
          <p:nvPr/>
        </p:nvSpPr>
        <p:spPr>
          <a:xfrm>
            <a:off x="8045042" y="2902591"/>
            <a:ext cx="998290" cy="1446550"/>
          </a:xfrm>
          <a:prstGeom prst="rect">
            <a:avLst/>
          </a:prstGeom>
          <a:noFill/>
        </p:spPr>
        <p:txBody>
          <a:bodyPr wrap="square" rtlCol="0">
            <a:spAutoFit/>
          </a:bodyPr>
          <a:lstStyle/>
          <a:p>
            <a:r>
              <a:rPr lang="fr-FR" sz="8800" dirty="0">
                <a:solidFill>
                  <a:schemeClr val="accent2">
                    <a:lumMod val="75000"/>
                  </a:schemeClr>
                </a:solidFill>
                <a:sym typeface="Wingdings 3" panose="05040102010807070707" pitchFamily="18" charset="2"/>
              </a:rPr>
              <a:t></a:t>
            </a:r>
            <a:endParaRPr lang="fr-FR" sz="8800" dirty="0">
              <a:solidFill>
                <a:schemeClr val="accent2">
                  <a:lumMod val="75000"/>
                </a:schemeClr>
              </a:solidFill>
            </a:endParaRPr>
          </a:p>
        </p:txBody>
      </p:sp>
      <p:pic>
        <p:nvPicPr>
          <p:cNvPr id="9" name="Imag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988" y="179388"/>
            <a:ext cx="210026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4915948" y="4890782"/>
            <a:ext cx="3280096" cy="553998"/>
          </a:xfrm>
          <a:prstGeom prst="rect">
            <a:avLst/>
          </a:prstGeom>
          <a:noFill/>
        </p:spPr>
        <p:txBody>
          <a:bodyPr wrap="square" rtlCol="0">
            <a:spAutoFit/>
          </a:bodyPr>
          <a:lstStyle/>
          <a:p>
            <a:r>
              <a:rPr lang="fr-FR" sz="1000" dirty="0"/>
              <a:t>Source: ADEME </a:t>
            </a:r>
            <a:r>
              <a:rPr lang="fr-FR" sz="1000" dirty="0">
                <a:hlinkClick r:id="rId6"/>
              </a:rPr>
              <a:t>http://www.ademe.fr/sites/default/files/assets/documents/dechets_chiffres-cles2016_8813.pdf</a:t>
            </a:r>
            <a:r>
              <a:rPr lang="fr-FR" sz="1000" dirty="0"/>
              <a:t> </a:t>
            </a:r>
          </a:p>
        </p:txBody>
      </p:sp>
      <p:sp>
        <p:nvSpPr>
          <p:cNvPr id="4" name="ZoneTexte 3"/>
          <p:cNvSpPr txBox="1"/>
          <p:nvPr/>
        </p:nvSpPr>
        <p:spPr>
          <a:xfrm>
            <a:off x="8758107" y="5150840"/>
            <a:ext cx="3187816" cy="707886"/>
          </a:xfrm>
          <a:prstGeom prst="rect">
            <a:avLst/>
          </a:prstGeom>
          <a:noFill/>
        </p:spPr>
        <p:txBody>
          <a:bodyPr wrap="square" rtlCol="0">
            <a:spAutoFit/>
          </a:bodyPr>
          <a:lstStyle/>
          <a:p>
            <a:r>
              <a:rPr lang="fr-FR" sz="1000" dirty="0"/>
              <a:t>Source: Ministère de l’Economie et des Finances </a:t>
            </a:r>
            <a:r>
              <a:rPr lang="fr-FR" sz="1000" dirty="0">
                <a:hlinkClick r:id="rId7"/>
              </a:rPr>
              <a:t>http://www.economie.gouv.fr/igpde-seminaires-conferences/economie-circulaire-dans-territoires-quels-roles-pour-elus-et-acteurs</a:t>
            </a:r>
            <a:r>
              <a:rPr lang="fr-FR" sz="1000" dirty="0"/>
              <a:t> </a:t>
            </a:r>
          </a:p>
        </p:txBody>
      </p:sp>
      <p:sp>
        <p:nvSpPr>
          <p:cNvPr id="5" name="Espace réservé du numéro de diapositive 4"/>
          <p:cNvSpPr>
            <a:spLocks noGrp="1"/>
          </p:cNvSpPr>
          <p:nvPr>
            <p:ph type="sldNum" sz="quarter" idx="12"/>
          </p:nvPr>
        </p:nvSpPr>
        <p:spPr/>
        <p:txBody>
          <a:bodyPr/>
          <a:lstStyle/>
          <a:p>
            <a:fld id="{E859C58F-3F8F-4CB4-985F-6A085596BDDD}" type="slidenum">
              <a:rPr lang="fr-FR" smtClean="0"/>
              <a:t>5</a:t>
            </a:fld>
            <a:endParaRPr lang="fr-FR"/>
          </a:p>
        </p:txBody>
      </p:sp>
    </p:spTree>
    <p:extLst>
      <p:ext uri="{BB962C8B-B14F-4D97-AF65-F5344CB8AC3E}">
        <p14:creationId xmlns:p14="http://schemas.microsoft.com/office/powerpoint/2010/main" val="1435433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000" b="1" dirty="0">
                <a:solidFill>
                  <a:srgbClr val="0070C0"/>
                </a:solidFill>
              </a:rPr>
              <a:t>5B – Réduire les déchets chez les commerçants et restaurateurs</a:t>
            </a:r>
            <a:r>
              <a:rPr lang="fr-FR" dirty="0"/>
              <a:t/>
            </a:r>
            <a:br>
              <a:rPr lang="fr-FR" dirty="0"/>
            </a:br>
            <a:endParaRPr lang="fr-FR" dirty="0"/>
          </a:p>
        </p:txBody>
      </p:sp>
      <p:sp>
        <p:nvSpPr>
          <p:cNvPr id="3" name="Espace réservé du contenu 2"/>
          <p:cNvSpPr>
            <a:spLocks noGrp="1"/>
          </p:cNvSpPr>
          <p:nvPr>
            <p:ph idx="1"/>
          </p:nvPr>
        </p:nvSpPr>
        <p:spPr>
          <a:xfrm>
            <a:off x="677334" y="2060027"/>
            <a:ext cx="8707298" cy="4797973"/>
          </a:xfrm>
        </p:spPr>
        <p:txBody>
          <a:bodyPr>
            <a:normAutofit lnSpcReduction="10000"/>
          </a:bodyPr>
          <a:lstStyle/>
          <a:p>
            <a:pPr marL="0" indent="0" algn="ctr">
              <a:buNone/>
            </a:pPr>
            <a:r>
              <a:rPr lang="fr-FR" sz="2000" b="1" dirty="0">
                <a:solidFill>
                  <a:srgbClr val="0070C0"/>
                </a:solidFill>
              </a:rPr>
              <a:t>Objectif</a:t>
            </a:r>
          </a:p>
          <a:p>
            <a:pPr marL="0" indent="0" algn="ctr">
              <a:buNone/>
            </a:pPr>
            <a:r>
              <a:rPr lang="fr-FR" dirty="0"/>
              <a:t>Réduire la production d‘ordures ménagères des artisans et commerçants</a:t>
            </a:r>
          </a:p>
          <a:p>
            <a:pPr marL="0" indent="0" algn="ctr">
              <a:buNone/>
            </a:pPr>
            <a:endParaRPr lang="fr-FR" dirty="0"/>
          </a:p>
          <a:p>
            <a:pPr marL="0" indent="0" algn="ctr">
              <a:buNone/>
            </a:pPr>
            <a:r>
              <a:rPr lang="fr-FR" sz="2000" b="1" dirty="0">
                <a:solidFill>
                  <a:srgbClr val="0070C0"/>
                </a:solidFill>
              </a:rPr>
              <a:t>Public cible</a:t>
            </a:r>
          </a:p>
          <a:p>
            <a:pPr marL="0" indent="0" algn="ctr">
              <a:buNone/>
            </a:pPr>
            <a:r>
              <a:rPr lang="fr-FR" dirty="0"/>
              <a:t>Le Gressier (production estivale), tous les restaurants  du territoire (production annuelle), les commerces de proximité, les artisans </a:t>
            </a:r>
          </a:p>
          <a:p>
            <a:pPr marL="0" indent="0" algn="ctr">
              <a:buNone/>
            </a:pPr>
            <a:r>
              <a:rPr lang="fr-FR" dirty="0"/>
              <a:t>Action valorisable auprès de leurs clients </a:t>
            </a:r>
          </a:p>
          <a:p>
            <a:pPr marL="0" indent="0" algn="ctr">
              <a:buNone/>
            </a:pPr>
            <a:endParaRPr lang="fr-FR" dirty="0"/>
          </a:p>
          <a:p>
            <a:pPr marL="0" indent="0" algn="ctr">
              <a:buNone/>
            </a:pPr>
            <a:r>
              <a:rPr lang="fr-FR" sz="2000" b="1" dirty="0">
                <a:solidFill>
                  <a:srgbClr val="0070C0"/>
                </a:solidFill>
              </a:rPr>
              <a:t>Développé des tâches</a:t>
            </a:r>
          </a:p>
          <a:p>
            <a:pPr marL="0" indent="0" algn="ctr">
              <a:buNone/>
            </a:pPr>
            <a:r>
              <a:rPr lang="fr-FR" dirty="0"/>
              <a:t>Diffusion d’un document « Mon commerce éco-responsable » en 2018;  Proposition d’accompagnement dans la réduction des déchets en 2019 par une association partenaire; Pour les restaurateurs participants à l’action « Gourmet Bag » proposition d’autres actions (gestion de stock…) dès 2018;   « </a:t>
            </a:r>
            <a:r>
              <a:rPr lang="fr-FR" dirty="0" err="1"/>
              <a:t>Ecodéfis</a:t>
            </a:r>
            <a:r>
              <a:rPr lang="fr-FR" dirty="0"/>
              <a:t> » de la CCI et de la CMA </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986" y="2672345"/>
            <a:ext cx="1836023" cy="2585947"/>
          </a:xfrm>
          <a:prstGeom prst="rect">
            <a:avLst/>
          </a:prstGeom>
        </p:spPr>
      </p:pic>
      <p:pic>
        <p:nvPicPr>
          <p:cNvPr id="6"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859C58F-3F8F-4CB4-985F-6A085596BDDD}" type="slidenum">
              <a:rPr lang="fr-FR" smtClean="0"/>
              <a:t>50</a:t>
            </a:fld>
            <a:endParaRPr lang="fr-FR"/>
          </a:p>
        </p:txBody>
      </p:sp>
    </p:spTree>
    <p:extLst>
      <p:ext uri="{BB962C8B-B14F-4D97-AF65-F5344CB8AC3E}">
        <p14:creationId xmlns:p14="http://schemas.microsoft.com/office/powerpoint/2010/main" val="1532595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9643825" cy="1320800"/>
          </a:xfrm>
        </p:spPr>
        <p:txBody>
          <a:bodyPr/>
          <a:lstStyle/>
          <a:p>
            <a:pPr algn="ctr"/>
            <a:r>
              <a:rPr lang="fr-FR" b="1" dirty="0">
                <a:solidFill>
                  <a:srgbClr val="C00000"/>
                </a:solidFill>
              </a:rPr>
              <a:t>6A - Réflexion sur la Tarification Incitative </a:t>
            </a:r>
          </a:p>
        </p:txBody>
      </p:sp>
      <p:sp>
        <p:nvSpPr>
          <p:cNvPr id="3" name="Espace réservé du contenu 2"/>
          <p:cNvSpPr>
            <a:spLocks noGrp="1"/>
          </p:cNvSpPr>
          <p:nvPr>
            <p:ph idx="1"/>
          </p:nvPr>
        </p:nvSpPr>
        <p:spPr>
          <a:xfrm>
            <a:off x="677334" y="1629103"/>
            <a:ext cx="8596668" cy="4412259"/>
          </a:xfrm>
        </p:spPr>
        <p:txBody>
          <a:bodyPr/>
          <a:lstStyle/>
          <a:p>
            <a:pPr marL="0" indent="0" algn="ctr">
              <a:buNone/>
            </a:pPr>
            <a:r>
              <a:rPr lang="fr-FR" sz="2000" b="1" dirty="0">
                <a:solidFill>
                  <a:srgbClr val="C00000"/>
                </a:solidFill>
              </a:rPr>
              <a:t>Objectif</a:t>
            </a:r>
          </a:p>
          <a:p>
            <a:pPr marL="0" indent="0" algn="ctr">
              <a:buNone/>
            </a:pPr>
            <a:r>
              <a:rPr lang="fr-FR" dirty="0"/>
              <a:t>Entamer une réflexion sur la faisabilité et l'acceptabilité d'une RI ou TEOMI sur le territoire </a:t>
            </a:r>
          </a:p>
          <a:p>
            <a:pPr marL="0" indent="0" algn="ctr">
              <a:buNone/>
            </a:pPr>
            <a:endParaRPr lang="fr-FR" dirty="0"/>
          </a:p>
          <a:p>
            <a:pPr marL="0" indent="0" algn="ctr">
              <a:buNone/>
            </a:pPr>
            <a:r>
              <a:rPr lang="fr-FR" sz="2000" b="1" dirty="0">
                <a:solidFill>
                  <a:srgbClr val="C00000"/>
                </a:solidFill>
              </a:rPr>
              <a:t>Public cible</a:t>
            </a:r>
          </a:p>
          <a:p>
            <a:pPr marL="0" indent="0" algn="ctr">
              <a:buNone/>
            </a:pPr>
            <a:r>
              <a:rPr lang="fr-FR" dirty="0"/>
              <a:t>Elus et habitants du territoire  </a:t>
            </a:r>
          </a:p>
          <a:p>
            <a:pPr marL="0" indent="0" algn="ctr">
              <a:buNone/>
            </a:pPr>
            <a:endParaRPr lang="fr-FR" dirty="0"/>
          </a:p>
          <a:p>
            <a:pPr marL="0" indent="0" algn="ctr">
              <a:buNone/>
            </a:pPr>
            <a:r>
              <a:rPr lang="fr-FR" sz="2000" b="1" dirty="0">
                <a:solidFill>
                  <a:srgbClr val="C00000"/>
                </a:solidFill>
              </a:rPr>
              <a:t>Déroulé des tâches</a:t>
            </a:r>
          </a:p>
          <a:p>
            <a:pPr marL="0" indent="0" algn="ctr">
              <a:buNone/>
            </a:pPr>
            <a:r>
              <a:rPr lang="fr-FR" dirty="0"/>
              <a:t>À compter de 2018, avec VEOLIA, étude de faisabilité, retours d’expériences, visites de terrain</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026" y="2466975"/>
            <a:ext cx="2405452" cy="2476549"/>
          </a:xfrm>
          <a:prstGeom prst="rect">
            <a:avLst/>
          </a:prstGeom>
        </p:spPr>
      </p:pic>
      <p:pic>
        <p:nvPicPr>
          <p:cNvPr id="5" name="Imag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E859C58F-3F8F-4CB4-985F-6A085596BDDD}" type="slidenum">
              <a:rPr lang="fr-FR" smtClean="0"/>
              <a:t>51</a:t>
            </a:fld>
            <a:endParaRPr lang="fr-FR"/>
          </a:p>
        </p:txBody>
      </p:sp>
    </p:spTree>
    <p:extLst>
      <p:ext uri="{BB962C8B-B14F-4D97-AF65-F5344CB8AC3E}">
        <p14:creationId xmlns:p14="http://schemas.microsoft.com/office/powerpoint/2010/main" val="4263458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48205"/>
            <a:ext cx="10151086" cy="898010"/>
          </a:xfrm>
        </p:spPr>
        <p:txBody>
          <a:bodyPr>
            <a:normAutofit fontScale="90000"/>
          </a:bodyPr>
          <a:lstStyle/>
          <a:p>
            <a:pPr algn="ctr"/>
            <a:r>
              <a:rPr lang="fr-FR" dirty="0"/>
              <a:t>Le financement de la Prévention, de la Gestion et du Traitement des Déchets </a:t>
            </a:r>
          </a:p>
        </p:txBody>
      </p:sp>
      <p:pic>
        <p:nvPicPr>
          <p:cNvPr id="4" name="Imag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0672" y="3658999"/>
            <a:ext cx="569053" cy="434634"/>
          </a:xfrm>
          <a:prstGeom prst="rect">
            <a:avLst/>
          </a:prstGeom>
        </p:spPr>
      </p:pic>
      <p:pic>
        <p:nvPicPr>
          <p:cNvPr id="5" name="Imag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9142" y="3668787"/>
            <a:ext cx="569053" cy="434634"/>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4055" y="3695352"/>
            <a:ext cx="569053" cy="434634"/>
          </a:xfrm>
          <a:prstGeom prst="rect">
            <a:avLst/>
          </a:prstGeom>
        </p:spPr>
      </p:pic>
      <p:pic>
        <p:nvPicPr>
          <p:cNvPr id="7"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52</a:t>
            </a:fld>
            <a:endParaRPr lang="fr-FR"/>
          </a:p>
        </p:txBody>
      </p:sp>
    </p:spTree>
    <p:extLst>
      <p:ext uri="{BB962C8B-B14F-4D97-AF65-F5344CB8AC3E}">
        <p14:creationId xmlns:p14="http://schemas.microsoft.com/office/powerpoint/2010/main" val="1889981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863" y="950913"/>
            <a:ext cx="8596312" cy="5091112"/>
          </a:xfrm>
        </p:spPr>
        <p:txBody>
          <a:bodyPr rtlCol="0">
            <a:normAutofit/>
          </a:bodyPr>
          <a:lstStyle/>
          <a:p>
            <a:pPr eaLnBrk="1" fontAlgn="auto" hangingPunct="1">
              <a:spcAft>
                <a:spcPts val="0"/>
              </a:spcAft>
              <a:buFont typeface="Wingdings 3" charset="2"/>
              <a:buChar char=""/>
              <a:defRPr/>
            </a:pPr>
            <a:r>
              <a:rPr lang="fr-FR" b="1" dirty="0">
                <a:solidFill>
                  <a:schemeClr val="tx1">
                    <a:lumMod val="75000"/>
                    <a:lumOff val="25000"/>
                  </a:schemeClr>
                </a:solidFill>
              </a:rPr>
              <a:t>Gestion </a:t>
            </a:r>
            <a:r>
              <a:rPr lang="fr-FR" b="1" dirty="0"/>
              <a:t>et traitement des </a:t>
            </a:r>
            <a:r>
              <a:rPr lang="fr-FR" b="1" dirty="0">
                <a:solidFill>
                  <a:schemeClr val="tx1">
                    <a:lumMod val="75000"/>
                    <a:lumOff val="25000"/>
                  </a:schemeClr>
                </a:solidFill>
              </a:rPr>
              <a:t>Déchets en 2015: </a:t>
            </a:r>
          </a:p>
          <a:p>
            <a:pPr marL="0" indent="0" eaLnBrk="1" fontAlgn="auto" hangingPunct="1">
              <a:spcAft>
                <a:spcPts val="0"/>
              </a:spcAft>
              <a:buFont typeface="Wingdings 3" charset="2"/>
              <a:buNone/>
              <a:defRPr/>
            </a:pPr>
            <a:r>
              <a:rPr lang="fr-FR" sz="1300" b="1" dirty="0">
                <a:solidFill>
                  <a:schemeClr val="tx1">
                    <a:lumMod val="75000"/>
                    <a:lumOff val="25000"/>
                  </a:schemeClr>
                </a:solidFill>
              </a:rPr>
              <a:t>Dépenses OM (fonctionnement): 2 783 419,63€		Recettes OM (fonctionnement): 3 257 729,64</a:t>
            </a:r>
            <a:r>
              <a:rPr lang="fr-FR" sz="1300" dirty="0">
                <a:solidFill>
                  <a:schemeClr val="tx1">
                    <a:lumMod val="75000"/>
                    <a:lumOff val="25000"/>
                  </a:schemeClr>
                </a:solidFill>
              </a:rPr>
              <a:t> €</a:t>
            </a:r>
            <a:endParaRPr lang="fr-FR" sz="1300" b="1" dirty="0">
              <a:solidFill>
                <a:schemeClr val="tx1">
                  <a:lumMod val="75000"/>
                  <a:lumOff val="25000"/>
                </a:schemeClr>
              </a:solidFill>
            </a:endParaRPr>
          </a:p>
          <a:p>
            <a:pPr marL="0" indent="0" eaLnBrk="1" fontAlgn="auto" hangingPunct="1">
              <a:spcAft>
                <a:spcPts val="0"/>
              </a:spcAft>
              <a:buFont typeface="Wingdings 3" charset="2"/>
              <a:buNone/>
              <a:defRPr/>
            </a:pPr>
            <a:endParaRPr lang="fr-FR" dirty="0">
              <a:solidFill>
                <a:schemeClr val="tx1">
                  <a:lumMod val="75000"/>
                  <a:lumOff val="25000"/>
                </a:schemeClr>
              </a:solidFill>
            </a:endParaRPr>
          </a:p>
        </p:txBody>
      </p:sp>
      <p:pic>
        <p:nvPicPr>
          <p:cNvPr id="23555"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phique 4">
            <a:extLst/>
          </p:cNvPr>
          <p:cNvGraphicFramePr/>
          <p:nvPr/>
        </p:nvGraphicFramePr>
        <p:xfrm>
          <a:off x="-70418" y="1992918"/>
          <a:ext cx="4670127" cy="40938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557" name="Espace réservé du contenu 3"/>
          <p:cNvGraphicFramePr>
            <a:graphicFrameLocks/>
          </p:cNvGraphicFramePr>
          <p:nvPr/>
        </p:nvGraphicFramePr>
        <p:xfrm>
          <a:off x="4514850" y="1704975"/>
          <a:ext cx="5518150" cy="4737100"/>
        </p:xfrm>
        <a:graphic>
          <a:graphicData uri="http://schemas.openxmlformats.org/presentationml/2006/ole">
            <mc:AlternateContent xmlns:mc="http://schemas.openxmlformats.org/markup-compatibility/2006">
              <mc:Choice xmlns:v="urn:schemas-microsoft-com:vml" Requires="v">
                <p:oleObj spid="_x0000_s1054" name="Chart" r:id="rId6" imgW="5523455" imgH="4743099" progId="Excel.Chart.8">
                  <p:embed/>
                </p:oleObj>
              </mc:Choice>
              <mc:Fallback>
                <p:oleObj name="Chart" r:id="rId6" imgW="5523455" imgH="4743099" progId="Excel.Chart.8">
                  <p:embed/>
                  <p:pic>
                    <p:nvPicPr>
                      <p:cNvPr id="23557" name="Espace réservé du contenu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1704975"/>
                        <a:ext cx="55181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Espace réservé du numéro de diapositive 1"/>
          <p:cNvSpPr>
            <a:spLocks noGrp="1"/>
          </p:cNvSpPr>
          <p:nvPr>
            <p:ph type="sldNum" sz="quarter" idx="12"/>
          </p:nvPr>
        </p:nvSpPr>
        <p:spPr/>
        <p:txBody>
          <a:bodyPr/>
          <a:lstStyle/>
          <a:p>
            <a:fld id="{E859C58F-3F8F-4CB4-985F-6A085596BDDD}" type="slidenum">
              <a:rPr lang="fr-FR" smtClean="0"/>
              <a:t>53</a:t>
            </a:fld>
            <a:endParaRPr lang="fr-FR"/>
          </a:p>
        </p:txBody>
      </p:sp>
    </p:spTree>
    <p:extLst>
      <p:ext uri="{BB962C8B-B14F-4D97-AF65-F5344CB8AC3E}">
        <p14:creationId xmlns:p14="http://schemas.microsoft.com/office/powerpoint/2010/main" val="4116357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1034717"/>
            <a:ext cx="8596668" cy="5006646"/>
          </a:xfrm>
        </p:spPr>
        <p:txBody>
          <a:bodyPr/>
          <a:lstStyle/>
          <a:p>
            <a:r>
              <a:rPr lang="fr-FR" b="1" dirty="0"/>
              <a:t>Financements envisagés des actions du PLPD </a:t>
            </a:r>
          </a:p>
        </p:txBody>
      </p:sp>
      <p:pic>
        <p:nvPicPr>
          <p:cNvPr id="4" name="Imag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Espace réservé du contenu 3"/>
          <p:cNvGraphicFramePr>
            <a:graphicFrameLocks/>
          </p:cNvGraphicFramePr>
          <p:nvPr>
            <p:extLst>
              <p:ext uri="{D42A27DB-BD31-4B8C-83A1-F6EECF244321}">
                <p14:modId xmlns:p14="http://schemas.microsoft.com/office/powerpoint/2010/main" val="2318082966"/>
              </p:ext>
            </p:extLst>
          </p:nvPr>
        </p:nvGraphicFramePr>
        <p:xfrm>
          <a:off x="421246" y="1701315"/>
          <a:ext cx="4379355" cy="1996440"/>
        </p:xfrm>
        <a:graphic>
          <a:graphicData uri="http://schemas.openxmlformats.org/drawingml/2006/table">
            <a:tbl>
              <a:tblPr firstRow="1" bandRow="1">
                <a:tableStyleId>{5C22544A-7EE6-4342-B048-85BDC9FD1C3A}</a:tableStyleId>
              </a:tblPr>
              <a:tblGrid>
                <a:gridCol w="1225217">
                  <a:extLst>
                    <a:ext uri="{9D8B030D-6E8A-4147-A177-3AD203B41FA5}">
                      <a16:colId xmlns="" xmlns:a16="http://schemas.microsoft.com/office/drawing/2014/main" val="3887274283"/>
                    </a:ext>
                  </a:extLst>
                </a:gridCol>
                <a:gridCol w="1098936">
                  <a:extLst>
                    <a:ext uri="{9D8B030D-6E8A-4147-A177-3AD203B41FA5}">
                      <a16:colId xmlns="" xmlns:a16="http://schemas.microsoft.com/office/drawing/2014/main" val="3967381163"/>
                    </a:ext>
                  </a:extLst>
                </a:gridCol>
                <a:gridCol w="956266">
                  <a:extLst>
                    <a:ext uri="{9D8B030D-6E8A-4147-A177-3AD203B41FA5}">
                      <a16:colId xmlns="" xmlns:a16="http://schemas.microsoft.com/office/drawing/2014/main" val="3006450352"/>
                    </a:ext>
                  </a:extLst>
                </a:gridCol>
                <a:gridCol w="1098936">
                  <a:extLst>
                    <a:ext uri="{9D8B030D-6E8A-4147-A177-3AD203B41FA5}">
                      <a16:colId xmlns="" xmlns:a16="http://schemas.microsoft.com/office/drawing/2014/main" val="1543488500"/>
                    </a:ext>
                  </a:extLst>
                </a:gridCol>
              </a:tblGrid>
              <a:tr h="352496">
                <a:tc gridSpan="4">
                  <a:txBody>
                    <a:bodyPr/>
                    <a:lstStyle/>
                    <a:p>
                      <a:pPr algn="ctr">
                        <a:lnSpc>
                          <a:spcPct val="107000"/>
                        </a:lnSpc>
                        <a:spcAft>
                          <a:spcPts val="0"/>
                        </a:spcAft>
                      </a:pPr>
                      <a:r>
                        <a:rPr lang="fr-FR" sz="2000" dirty="0">
                          <a:effectLst/>
                        </a:rPr>
                        <a:t>Dépenses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3"/>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3598507991"/>
                  </a:ext>
                </a:extLst>
              </a:tr>
              <a:tr h="352496">
                <a:tc>
                  <a:txBody>
                    <a:bodyPr/>
                    <a:lstStyle/>
                    <a:p>
                      <a:pPr algn="ctr">
                        <a:lnSpc>
                          <a:spcPct val="107000"/>
                        </a:lnSpc>
                        <a:spcAft>
                          <a:spcPts val="0"/>
                        </a:spcAft>
                      </a:pPr>
                      <a:r>
                        <a:rPr lang="fr-FR" sz="2000" kern="1200">
                          <a:effectLst/>
                        </a:rPr>
                        <a:t>2017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dirty="0">
                          <a:effectLst/>
                        </a:rPr>
                        <a:t>2018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2019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2020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4077474574"/>
                  </a:ext>
                </a:extLst>
              </a:tr>
              <a:tr h="585977">
                <a:tc>
                  <a:txBody>
                    <a:bodyPr/>
                    <a:lstStyle/>
                    <a:p>
                      <a:pPr algn="ctr">
                        <a:lnSpc>
                          <a:spcPct val="107000"/>
                        </a:lnSpc>
                        <a:spcAft>
                          <a:spcPts val="0"/>
                        </a:spcAft>
                      </a:pPr>
                      <a:r>
                        <a:rPr lang="fr-FR" sz="2000" kern="1200">
                          <a:effectLst/>
                        </a:rPr>
                        <a:t>83 750 euros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dirty="0">
                          <a:effectLst/>
                        </a:rPr>
                        <a:t>103 640 euros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99 483 euros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88 837 euros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1808803981"/>
                  </a:ext>
                </a:extLst>
              </a:tr>
              <a:tr h="352496">
                <a:tc gridSpan="4">
                  <a:txBody>
                    <a:bodyPr/>
                    <a:lstStyle/>
                    <a:p>
                      <a:pPr algn="ctr">
                        <a:lnSpc>
                          <a:spcPct val="107000"/>
                        </a:lnSpc>
                        <a:spcAft>
                          <a:spcPts val="0"/>
                        </a:spcAft>
                      </a:pPr>
                      <a:r>
                        <a:rPr lang="fr-FR" sz="2000" b="1" kern="1200" dirty="0">
                          <a:effectLst/>
                        </a:rPr>
                        <a:t>375 710 euros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6491059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810908946"/>
              </p:ext>
            </p:extLst>
          </p:nvPr>
        </p:nvGraphicFramePr>
        <p:xfrm>
          <a:off x="6584005" y="4360241"/>
          <a:ext cx="4232384" cy="1996440"/>
        </p:xfrm>
        <a:graphic>
          <a:graphicData uri="http://schemas.openxmlformats.org/drawingml/2006/table">
            <a:tbl>
              <a:tblPr firstRow="1" bandRow="1">
                <a:tableStyleId>{5C22544A-7EE6-4342-B048-85BDC9FD1C3A}</a:tableStyleId>
              </a:tblPr>
              <a:tblGrid>
                <a:gridCol w="1163751">
                  <a:extLst>
                    <a:ext uri="{9D8B030D-6E8A-4147-A177-3AD203B41FA5}">
                      <a16:colId xmlns="" xmlns:a16="http://schemas.microsoft.com/office/drawing/2014/main" val="1482386251"/>
                    </a:ext>
                  </a:extLst>
                </a:gridCol>
                <a:gridCol w="1023565">
                  <a:extLst>
                    <a:ext uri="{9D8B030D-6E8A-4147-A177-3AD203B41FA5}">
                      <a16:colId xmlns="" xmlns:a16="http://schemas.microsoft.com/office/drawing/2014/main" val="3432580187"/>
                    </a:ext>
                  </a:extLst>
                </a:gridCol>
                <a:gridCol w="1022534">
                  <a:extLst>
                    <a:ext uri="{9D8B030D-6E8A-4147-A177-3AD203B41FA5}">
                      <a16:colId xmlns="" xmlns:a16="http://schemas.microsoft.com/office/drawing/2014/main" val="1971185619"/>
                    </a:ext>
                  </a:extLst>
                </a:gridCol>
                <a:gridCol w="1022534">
                  <a:extLst>
                    <a:ext uri="{9D8B030D-6E8A-4147-A177-3AD203B41FA5}">
                      <a16:colId xmlns="" xmlns:a16="http://schemas.microsoft.com/office/drawing/2014/main" val="2189716554"/>
                    </a:ext>
                  </a:extLst>
                </a:gridCol>
              </a:tblGrid>
              <a:tr h="0">
                <a:tc gridSpan="4">
                  <a:txBody>
                    <a:bodyPr/>
                    <a:lstStyle/>
                    <a:p>
                      <a:pPr algn="ctr">
                        <a:lnSpc>
                          <a:spcPct val="107000"/>
                        </a:lnSpc>
                        <a:spcAft>
                          <a:spcPts val="0"/>
                        </a:spcAft>
                      </a:pPr>
                      <a:r>
                        <a:rPr lang="fr-FR" sz="2000" dirty="0">
                          <a:effectLst/>
                        </a:rPr>
                        <a:t>Reste à charge de la CdC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C0000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2396616964"/>
                  </a:ext>
                </a:extLst>
              </a:tr>
              <a:tr h="141605">
                <a:tc>
                  <a:txBody>
                    <a:bodyPr/>
                    <a:lstStyle/>
                    <a:p>
                      <a:pPr algn="ctr">
                        <a:lnSpc>
                          <a:spcPct val="107000"/>
                        </a:lnSpc>
                        <a:spcAft>
                          <a:spcPts val="0"/>
                        </a:spcAft>
                      </a:pPr>
                      <a:r>
                        <a:rPr lang="fr-FR" sz="2000" kern="1200">
                          <a:effectLst/>
                        </a:rPr>
                        <a:t>2017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dirty="0">
                          <a:effectLst/>
                        </a:rPr>
                        <a:t>2018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dirty="0">
                          <a:effectLst/>
                        </a:rPr>
                        <a:t>2019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2020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67252190"/>
                  </a:ext>
                </a:extLst>
              </a:tr>
              <a:tr h="144780">
                <a:tc>
                  <a:txBody>
                    <a:bodyPr/>
                    <a:lstStyle/>
                    <a:p>
                      <a:pPr algn="ctr">
                        <a:lnSpc>
                          <a:spcPct val="107000"/>
                        </a:lnSpc>
                        <a:spcAft>
                          <a:spcPts val="0"/>
                        </a:spcAft>
                      </a:pPr>
                      <a:r>
                        <a:rPr lang="fr-FR" sz="2000" kern="1200">
                          <a:effectLst/>
                        </a:rPr>
                        <a:t>38 300 euros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21 375 euros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dirty="0">
                          <a:effectLst/>
                        </a:rPr>
                        <a:t>32 788 euros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dirty="0">
                          <a:effectLst/>
                        </a:rPr>
                        <a:t>25 982 euros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63186050"/>
                  </a:ext>
                </a:extLst>
              </a:tr>
              <a:tr h="0">
                <a:tc gridSpan="4">
                  <a:txBody>
                    <a:bodyPr/>
                    <a:lstStyle/>
                    <a:p>
                      <a:pPr algn="ctr">
                        <a:lnSpc>
                          <a:spcPct val="107000"/>
                        </a:lnSpc>
                        <a:spcAft>
                          <a:spcPts val="0"/>
                        </a:spcAft>
                      </a:pPr>
                      <a:r>
                        <a:rPr lang="fr-FR" sz="2000" b="1" kern="1200" dirty="0">
                          <a:effectLst/>
                        </a:rPr>
                        <a:t>118 448 euros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3960411140"/>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357599268"/>
              </p:ext>
            </p:extLst>
          </p:nvPr>
        </p:nvGraphicFramePr>
        <p:xfrm>
          <a:off x="6329572" y="1581000"/>
          <a:ext cx="4980112" cy="1996440"/>
        </p:xfrm>
        <a:graphic>
          <a:graphicData uri="http://schemas.openxmlformats.org/drawingml/2006/table">
            <a:tbl>
              <a:tblPr firstRow="1" bandRow="1">
                <a:tableStyleId>{5C22544A-7EE6-4342-B048-85BDC9FD1C3A}</a:tableStyleId>
              </a:tblPr>
              <a:tblGrid>
                <a:gridCol w="1050235">
                  <a:extLst>
                    <a:ext uri="{9D8B030D-6E8A-4147-A177-3AD203B41FA5}">
                      <a16:colId xmlns="" xmlns:a16="http://schemas.microsoft.com/office/drawing/2014/main" val="2923707321"/>
                    </a:ext>
                  </a:extLst>
                </a:gridCol>
                <a:gridCol w="1211809">
                  <a:extLst>
                    <a:ext uri="{9D8B030D-6E8A-4147-A177-3AD203B41FA5}">
                      <a16:colId xmlns="" xmlns:a16="http://schemas.microsoft.com/office/drawing/2014/main" val="2034347260"/>
                    </a:ext>
                  </a:extLst>
                </a:gridCol>
                <a:gridCol w="1506259">
                  <a:extLst>
                    <a:ext uri="{9D8B030D-6E8A-4147-A177-3AD203B41FA5}">
                      <a16:colId xmlns="" xmlns:a16="http://schemas.microsoft.com/office/drawing/2014/main" val="3747815990"/>
                    </a:ext>
                  </a:extLst>
                </a:gridCol>
                <a:gridCol w="1211809">
                  <a:extLst>
                    <a:ext uri="{9D8B030D-6E8A-4147-A177-3AD203B41FA5}">
                      <a16:colId xmlns="" xmlns:a16="http://schemas.microsoft.com/office/drawing/2014/main" val="134516705"/>
                    </a:ext>
                  </a:extLst>
                </a:gridCol>
              </a:tblGrid>
              <a:tr h="214630">
                <a:tc gridSpan="4">
                  <a:txBody>
                    <a:bodyPr/>
                    <a:lstStyle/>
                    <a:p>
                      <a:pPr algn="ctr">
                        <a:lnSpc>
                          <a:spcPct val="107000"/>
                        </a:lnSpc>
                        <a:spcAft>
                          <a:spcPts val="0"/>
                        </a:spcAft>
                      </a:pPr>
                      <a:r>
                        <a:rPr lang="fr-FR" sz="2000" dirty="0">
                          <a:effectLst/>
                        </a:rPr>
                        <a:t>Co-financements envisagés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617639468"/>
                  </a:ext>
                </a:extLst>
              </a:tr>
              <a:tr h="0">
                <a:tc>
                  <a:txBody>
                    <a:bodyPr/>
                    <a:lstStyle/>
                    <a:p>
                      <a:pPr algn="ctr">
                        <a:lnSpc>
                          <a:spcPct val="107000"/>
                        </a:lnSpc>
                        <a:spcAft>
                          <a:spcPts val="0"/>
                        </a:spcAft>
                      </a:pPr>
                      <a:r>
                        <a:rPr lang="fr-FR" sz="2000" kern="1200">
                          <a:effectLst/>
                        </a:rPr>
                        <a:t>2017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2018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2019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dirty="0">
                          <a:effectLst/>
                        </a:rPr>
                        <a:t>2020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1437464157"/>
                  </a:ext>
                </a:extLst>
              </a:tr>
              <a:tr h="173990">
                <a:tc>
                  <a:txBody>
                    <a:bodyPr/>
                    <a:lstStyle/>
                    <a:p>
                      <a:pPr algn="ctr">
                        <a:lnSpc>
                          <a:spcPct val="107000"/>
                        </a:lnSpc>
                        <a:spcAft>
                          <a:spcPts val="0"/>
                        </a:spcAft>
                      </a:pPr>
                      <a:r>
                        <a:rPr lang="fr-FR" sz="2000" kern="1200">
                          <a:effectLst/>
                        </a:rPr>
                        <a:t>45 450 euros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82 265 euros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dirty="0">
                          <a:effectLst/>
                        </a:rPr>
                        <a:t>66 695 euros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fr-FR" sz="2000" kern="1200">
                          <a:effectLst/>
                        </a:rPr>
                        <a:t>62 855 euros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532151688"/>
                  </a:ext>
                </a:extLst>
              </a:tr>
              <a:tr h="0">
                <a:tc gridSpan="4">
                  <a:txBody>
                    <a:bodyPr/>
                    <a:lstStyle/>
                    <a:p>
                      <a:pPr algn="ctr">
                        <a:lnSpc>
                          <a:spcPct val="107000"/>
                        </a:lnSpc>
                        <a:spcAft>
                          <a:spcPts val="0"/>
                        </a:spcAft>
                      </a:pPr>
                      <a:r>
                        <a:rPr lang="fr-FR" sz="2000" b="1" kern="1200" dirty="0">
                          <a:effectLst/>
                        </a:rPr>
                        <a:t>257 265 euros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3445857656"/>
                  </a:ext>
                </a:extLst>
              </a:tr>
            </a:tbl>
          </a:graphicData>
        </a:graphic>
      </p:graphicFrame>
      <p:graphicFrame>
        <p:nvGraphicFramePr>
          <p:cNvPr id="9" name="Graphique 8">
            <a:extLst>
              <a:ext uri="{FF2B5EF4-FFF2-40B4-BE49-F238E27FC236}">
                <a16:creationId xmlns="" xmlns:a16="http://schemas.microsoft.com/office/drawing/2014/main" id="{F38C470A-D410-4C03-B86F-4AA0AA1CE3BE}"/>
              </a:ext>
            </a:extLst>
          </p:cNvPr>
          <p:cNvGraphicFramePr>
            <a:graphicFrameLocks/>
          </p:cNvGraphicFramePr>
          <p:nvPr>
            <p:extLst>
              <p:ext uri="{D42A27DB-BD31-4B8C-83A1-F6EECF244321}">
                <p14:modId xmlns:p14="http://schemas.microsoft.com/office/powerpoint/2010/main" val="438320772"/>
              </p:ext>
            </p:extLst>
          </p:nvPr>
        </p:nvGraphicFramePr>
        <p:xfrm>
          <a:off x="1283369" y="3838074"/>
          <a:ext cx="5225716" cy="3019926"/>
        </p:xfrm>
        <a:graphic>
          <a:graphicData uri="http://schemas.openxmlformats.org/drawingml/2006/chart">
            <c:chart xmlns:c="http://schemas.openxmlformats.org/drawingml/2006/chart" xmlns:r="http://schemas.openxmlformats.org/officeDocument/2006/relationships" r:id="rId4"/>
          </a:graphicData>
        </a:graphic>
      </p:graphicFrame>
      <p:sp>
        <p:nvSpPr>
          <p:cNvPr id="2" name="Espace réservé du numéro de diapositive 1"/>
          <p:cNvSpPr>
            <a:spLocks noGrp="1"/>
          </p:cNvSpPr>
          <p:nvPr>
            <p:ph type="sldNum" sz="quarter" idx="12"/>
          </p:nvPr>
        </p:nvSpPr>
        <p:spPr/>
        <p:txBody>
          <a:bodyPr/>
          <a:lstStyle/>
          <a:p>
            <a:fld id="{E859C58F-3F8F-4CB4-985F-6A085596BDDD}" type="slidenum">
              <a:rPr lang="fr-FR" smtClean="0"/>
              <a:t>54</a:t>
            </a:fld>
            <a:endParaRPr lang="fr-FR"/>
          </a:p>
        </p:txBody>
      </p:sp>
    </p:spTree>
    <p:extLst>
      <p:ext uri="{BB962C8B-B14F-4D97-AF65-F5344CB8AC3E}">
        <p14:creationId xmlns:p14="http://schemas.microsoft.com/office/powerpoint/2010/main" val="2306476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102" y="2009274"/>
            <a:ext cx="10872981" cy="1589604"/>
          </a:xfrm>
        </p:spPr>
        <p:txBody>
          <a:bodyPr>
            <a:normAutofit/>
          </a:bodyPr>
          <a:lstStyle/>
          <a:p>
            <a:pPr algn="ctr"/>
            <a:r>
              <a:rPr lang="fr-FR" dirty="0"/>
              <a:t>Processus d’élaboration, de consultation et de mise en place du PLPD </a:t>
            </a:r>
          </a:p>
        </p:txBody>
      </p:sp>
      <p:pic>
        <p:nvPicPr>
          <p:cNvPr id="4" name="Imag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0672" y="3658999"/>
            <a:ext cx="569053" cy="434634"/>
          </a:xfrm>
          <a:prstGeom prst="rect">
            <a:avLst/>
          </a:prstGeom>
        </p:spPr>
      </p:pic>
      <p:pic>
        <p:nvPicPr>
          <p:cNvPr id="5" name="Imag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9142" y="3668787"/>
            <a:ext cx="569053" cy="434634"/>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4055" y="3695352"/>
            <a:ext cx="569053" cy="434634"/>
          </a:xfrm>
          <a:prstGeom prst="rect">
            <a:avLst/>
          </a:prstGeom>
        </p:spPr>
      </p:pic>
      <p:pic>
        <p:nvPicPr>
          <p:cNvPr id="7" name="Imag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55</a:t>
            </a:fld>
            <a:endParaRPr lang="fr-FR"/>
          </a:p>
        </p:txBody>
      </p:sp>
    </p:spTree>
    <p:extLst>
      <p:ext uri="{BB962C8B-B14F-4D97-AF65-F5344CB8AC3E}">
        <p14:creationId xmlns:p14="http://schemas.microsoft.com/office/powerpoint/2010/main" val="3162088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0393" y="676711"/>
            <a:ext cx="9481734" cy="1378591"/>
          </a:xfrm>
        </p:spPr>
        <p:txBody>
          <a:bodyPr>
            <a:normAutofit fontScale="90000"/>
          </a:bodyPr>
          <a:lstStyle/>
          <a:p>
            <a:pPr algn="ctr"/>
            <a:r>
              <a:rPr lang="fr-FR" dirty="0"/>
              <a:t>Suite du processus </a:t>
            </a:r>
            <a:br>
              <a:rPr lang="fr-FR" dirty="0"/>
            </a:br>
            <a:r>
              <a:rPr lang="fr-FR" dirty="0"/>
              <a:t>d’élaboration, de consultation et de mise en place </a:t>
            </a:r>
          </a:p>
        </p:txBody>
      </p:sp>
      <p:pic>
        <p:nvPicPr>
          <p:cNvPr id="4" name="Imag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rotWithShape="1">
          <a:blip r:embed="rId4"/>
          <a:srcRect l="13417" t="35351" r="9587" b="8869"/>
          <a:stretch/>
        </p:blipFill>
        <p:spPr>
          <a:xfrm>
            <a:off x="125835" y="1937856"/>
            <a:ext cx="11651760" cy="4748170"/>
          </a:xfrm>
          <a:prstGeom prst="rect">
            <a:avLst/>
          </a:prstGeom>
        </p:spPr>
      </p:pic>
      <p:sp>
        <p:nvSpPr>
          <p:cNvPr id="5" name="Espace réservé du numéro de diapositive 4"/>
          <p:cNvSpPr>
            <a:spLocks noGrp="1"/>
          </p:cNvSpPr>
          <p:nvPr>
            <p:ph type="sldNum" sz="quarter" idx="12"/>
          </p:nvPr>
        </p:nvSpPr>
        <p:spPr/>
        <p:txBody>
          <a:bodyPr/>
          <a:lstStyle/>
          <a:p>
            <a:fld id="{E859C58F-3F8F-4CB4-985F-6A085596BDDD}" type="slidenum">
              <a:rPr lang="fr-FR" smtClean="0"/>
              <a:t>56</a:t>
            </a:fld>
            <a:endParaRPr lang="fr-FR"/>
          </a:p>
        </p:txBody>
      </p:sp>
    </p:spTree>
    <p:extLst>
      <p:ext uri="{BB962C8B-B14F-4D97-AF65-F5344CB8AC3E}">
        <p14:creationId xmlns:p14="http://schemas.microsoft.com/office/powerpoint/2010/main" val="664641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2013359"/>
            <a:ext cx="8596668" cy="4028004"/>
          </a:xfrm>
        </p:spPr>
        <p:txBody>
          <a:bodyPr>
            <a:normAutofit/>
          </a:bodyPr>
          <a:lstStyle/>
          <a:p>
            <a:pPr marL="0" indent="0" algn="ctr">
              <a:buNone/>
            </a:pPr>
            <a:r>
              <a:rPr lang="fr-FR" sz="2800" b="1" dirty="0"/>
              <a:t>Merci pour votre attention</a:t>
            </a:r>
          </a:p>
          <a:p>
            <a:pPr marL="0" indent="0" algn="ctr">
              <a:buNone/>
            </a:pPr>
            <a:endParaRPr lang="fr-FR" sz="2800" b="1" dirty="0"/>
          </a:p>
        </p:txBody>
      </p:sp>
      <p:pic>
        <p:nvPicPr>
          <p:cNvPr id="4" name="Imag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73025"/>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0063" y="3155660"/>
            <a:ext cx="569053" cy="434634"/>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0419" y="3182225"/>
            <a:ext cx="569053" cy="434634"/>
          </a:xfrm>
          <a:prstGeom prst="rect">
            <a:avLst/>
          </a:prstGeom>
        </p:spPr>
      </p:pic>
      <p:pic>
        <p:nvPicPr>
          <p:cNvPr id="7" name="Image 6"/>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384" y="3166845"/>
            <a:ext cx="569053" cy="434634"/>
          </a:xfrm>
          <a:prstGeom prst="rect">
            <a:avLst/>
          </a:prstGeom>
        </p:spPr>
      </p:pic>
      <p:sp>
        <p:nvSpPr>
          <p:cNvPr id="2" name="Espace réservé du numéro de diapositive 1"/>
          <p:cNvSpPr>
            <a:spLocks noGrp="1"/>
          </p:cNvSpPr>
          <p:nvPr>
            <p:ph type="sldNum" sz="quarter" idx="12"/>
          </p:nvPr>
        </p:nvSpPr>
        <p:spPr/>
        <p:txBody>
          <a:bodyPr/>
          <a:lstStyle/>
          <a:p>
            <a:fld id="{E859C58F-3F8F-4CB4-985F-6A085596BDDD}" type="slidenum">
              <a:rPr lang="fr-FR" smtClean="0"/>
              <a:t>57</a:t>
            </a:fld>
            <a:endParaRPr lang="fr-FR"/>
          </a:p>
        </p:txBody>
      </p:sp>
    </p:spTree>
    <p:extLst>
      <p:ext uri="{BB962C8B-B14F-4D97-AF65-F5344CB8AC3E}">
        <p14:creationId xmlns:p14="http://schemas.microsoft.com/office/powerpoint/2010/main" val="240796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5" y="1434517"/>
            <a:ext cx="8596668" cy="1694577"/>
          </a:xfrm>
        </p:spPr>
        <p:txBody>
          <a:bodyPr/>
          <a:lstStyle/>
          <a:p>
            <a:pPr algn="ctr"/>
            <a:r>
              <a:rPr lang="fr-FR" dirty="0"/>
              <a:t>La gouvernance </a:t>
            </a:r>
          </a:p>
        </p:txBody>
      </p:sp>
      <p:pic>
        <p:nvPicPr>
          <p:cNvPr id="4" name="Imag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64432"/>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1065" y="3323439"/>
            <a:ext cx="569053" cy="434634"/>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9475" y="3308060"/>
            <a:ext cx="569053" cy="434634"/>
          </a:xfrm>
          <a:prstGeom prst="rect">
            <a:avLst/>
          </a:prstGeom>
        </p:spPr>
      </p:pic>
      <p:pic>
        <p:nvPicPr>
          <p:cNvPr id="7" name="Image 6"/>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6943" y="3309458"/>
            <a:ext cx="569053" cy="434634"/>
          </a:xfrm>
          <a:prstGeom prst="rect">
            <a:avLst/>
          </a:prstGeom>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6</a:t>
            </a:fld>
            <a:endParaRPr lang="fr-FR"/>
          </a:p>
        </p:txBody>
      </p:sp>
    </p:spTree>
    <p:extLst>
      <p:ext uri="{BB962C8B-B14F-4D97-AF65-F5344CB8AC3E}">
        <p14:creationId xmlns:p14="http://schemas.microsoft.com/office/powerpoint/2010/main" val="220531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dirty="0"/>
          </a:p>
        </p:txBody>
      </p:sp>
      <p:pic>
        <p:nvPicPr>
          <p:cNvPr id="4" name="Imag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52400"/>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me 4"/>
          <p:cNvGraphicFramePr/>
          <p:nvPr>
            <p:extLst>
              <p:ext uri="{D42A27DB-BD31-4B8C-83A1-F6EECF244321}">
                <p14:modId xmlns:p14="http://schemas.microsoft.com/office/powerpoint/2010/main" val="550609399"/>
              </p:ext>
            </p:extLst>
          </p:nvPr>
        </p:nvGraphicFramePr>
        <p:xfrm>
          <a:off x="-145715" y="962527"/>
          <a:ext cx="8291094" cy="5522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87068978"/>
              </p:ext>
            </p:extLst>
          </p:nvPr>
        </p:nvGraphicFramePr>
        <p:xfrm>
          <a:off x="8149474" y="878305"/>
          <a:ext cx="3677568" cy="5694498"/>
        </p:xfrm>
        <a:graphic>
          <a:graphicData uri="http://schemas.openxmlformats.org/drawingml/2006/table">
            <a:tbl>
              <a:tblPr firstRow="1" firstCol="1" bandRow="1">
                <a:tableStyleId>{F5AB1C69-6EDB-4FF4-983F-18BD219EF322}</a:tableStyleId>
              </a:tblPr>
              <a:tblGrid>
                <a:gridCol w="1099305">
                  <a:extLst>
                    <a:ext uri="{9D8B030D-6E8A-4147-A177-3AD203B41FA5}">
                      <a16:colId xmlns="" xmlns:a16="http://schemas.microsoft.com/office/drawing/2014/main" val="4291324246"/>
                    </a:ext>
                  </a:extLst>
                </a:gridCol>
                <a:gridCol w="2578263">
                  <a:extLst>
                    <a:ext uri="{9D8B030D-6E8A-4147-A177-3AD203B41FA5}">
                      <a16:colId xmlns="" xmlns:a16="http://schemas.microsoft.com/office/drawing/2014/main" val="371175349"/>
                    </a:ext>
                  </a:extLst>
                </a:gridCol>
              </a:tblGrid>
              <a:tr h="410177">
                <a:tc>
                  <a:txBody>
                    <a:bodyPr/>
                    <a:lstStyle/>
                    <a:p>
                      <a:r>
                        <a:rPr lang="fr-FR" sz="1600" dirty="0"/>
                        <a:t>Collèges</a:t>
                      </a:r>
                    </a:p>
                  </a:txBody>
                  <a:tcPr/>
                </a:tc>
                <a:tc>
                  <a:txBody>
                    <a:bodyPr/>
                    <a:lstStyle/>
                    <a:p>
                      <a:pPr algn="ctr"/>
                      <a:r>
                        <a:rPr lang="fr-FR" sz="1600" dirty="0"/>
                        <a:t>Structure</a:t>
                      </a:r>
                    </a:p>
                  </a:txBody>
                  <a:tcPr/>
                </a:tc>
                <a:extLst>
                  <a:ext uri="{0D108BD9-81ED-4DB2-BD59-A6C34878D82A}">
                    <a16:rowId xmlns="" xmlns:a16="http://schemas.microsoft.com/office/drawing/2014/main" val="2313583070"/>
                  </a:ext>
                </a:extLst>
              </a:tr>
              <a:tr h="243068">
                <a:tc rowSpan="10">
                  <a:txBody>
                    <a:bodyPr/>
                    <a:lstStyle/>
                    <a:p>
                      <a:r>
                        <a:rPr lang="fr-FR" sz="1600" dirty="0"/>
                        <a:t>Collège 1 </a:t>
                      </a:r>
                    </a:p>
                  </a:txBody>
                  <a:tcPr/>
                </a:tc>
                <a:tc>
                  <a:txBody>
                    <a:bodyPr/>
                    <a:lstStyle/>
                    <a:p>
                      <a:r>
                        <a:rPr lang="fr-FR" sz="1100" dirty="0"/>
                        <a:t>Mairie d’Avensan</a:t>
                      </a:r>
                    </a:p>
                  </a:txBody>
                  <a:tcPr/>
                </a:tc>
                <a:extLst>
                  <a:ext uri="{0D108BD9-81ED-4DB2-BD59-A6C34878D82A}">
                    <a16:rowId xmlns="" xmlns:a16="http://schemas.microsoft.com/office/drawing/2014/main" val="3501998954"/>
                  </a:ext>
                </a:extLst>
              </a:tr>
              <a:tr h="243068">
                <a:tc vMerge="1">
                  <a:txBody>
                    <a:bodyPr/>
                    <a:lstStyle/>
                    <a:p>
                      <a:endParaRPr lang="fr-FR" dirty="0"/>
                    </a:p>
                  </a:txBody>
                  <a:tcPr/>
                </a:tc>
                <a:tc>
                  <a:txBody>
                    <a:bodyPr/>
                    <a:lstStyle/>
                    <a:p>
                      <a:r>
                        <a:rPr lang="fr-FR" sz="1100" dirty="0"/>
                        <a:t>Mairie de Brach</a:t>
                      </a:r>
                    </a:p>
                  </a:txBody>
                  <a:tcPr/>
                </a:tc>
                <a:extLst>
                  <a:ext uri="{0D108BD9-81ED-4DB2-BD59-A6C34878D82A}">
                    <a16:rowId xmlns="" xmlns:a16="http://schemas.microsoft.com/office/drawing/2014/main" val="2354311349"/>
                  </a:ext>
                </a:extLst>
              </a:tr>
              <a:tr h="243068">
                <a:tc vMerge="1">
                  <a:txBody>
                    <a:bodyPr/>
                    <a:lstStyle/>
                    <a:p>
                      <a:endParaRPr lang="fr-FR" dirty="0"/>
                    </a:p>
                  </a:txBody>
                  <a:tcPr/>
                </a:tc>
                <a:tc>
                  <a:txBody>
                    <a:bodyPr/>
                    <a:lstStyle/>
                    <a:p>
                      <a:r>
                        <a:rPr lang="fr-FR" sz="1100" dirty="0"/>
                        <a:t>Mairie de Castelnau-de-Médoc</a:t>
                      </a:r>
                    </a:p>
                  </a:txBody>
                  <a:tcPr/>
                </a:tc>
                <a:extLst>
                  <a:ext uri="{0D108BD9-81ED-4DB2-BD59-A6C34878D82A}">
                    <a16:rowId xmlns="" xmlns:a16="http://schemas.microsoft.com/office/drawing/2014/main" val="4133368210"/>
                  </a:ext>
                </a:extLst>
              </a:tr>
              <a:tr h="243068">
                <a:tc vMerge="1">
                  <a:txBody>
                    <a:bodyPr/>
                    <a:lstStyle/>
                    <a:p>
                      <a:endParaRPr lang="fr-FR" dirty="0"/>
                    </a:p>
                  </a:txBody>
                  <a:tcPr/>
                </a:tc>
                <a:tc>
                  <a:txBody>
                    <a:bodyPr/>
                    <a:lstStyle/>
                    <a:p>
                      <a:r>
                        <a:rPr lang="fr-FR" sz="1100" dirty="0"/>
                        <a:t>Mairie de Listrac Médoc</a:t>
                      </a:r>
                    </a:p>
                  </a:txBody>
                  <a:tcPr/>
                </a:tc>
                <a:extLst>
                  <a:ext uri="{0D108BD9-81ED-4DB2-BD59-A6C34878D82A}">
                    <a16:rowId xmlns="" xmlns:a16="http://schemas.microsoft.com/office/drawing/2014/main" val="3372840041"/>
                  </a:ext>
                </a:extLst>
              </a:tr>
              <a:tr h="243068">
                <a:tc vMerge="1">
                  <a:txBody>
                    <a:bodyPr/>
                    <a:lstStyle/>
                    <a:p>
                      <a:endParaRPr lang="fr-FR" dirty="0"/>
                    </a:p>
                  </a:txBody>
                  <a:tcPr/>
                </a:tc>
                <a:tc>
                  <a:txBody>
                    <a:bodyPr/>
                    <a:lstStyle/>
                    <a:p>
                      <a:r>
                        <a:rPr lang="fr-FR" sz="1100" dirty="0"/>
                        <a:t>Mairie de Moulis-en-Médoc</a:t>
                      </a:r>
                    </a:p>
                  </a:txBody>
                  <a:tcPr/>
                </a:tc>
                <a:extLst>
                  <a:ext uri="{0D108BD9-81ED-4DB2-BD59-A6C34878D82A}">
                    <a16:rowId xmlns="" xmlns:a16="http://schemas.microsoft.com/office/drawing/2014/main" val="918614572"/>
                  </a:ext>
                </a:extLst>
              </a:tr>
              <a:tr h="243068">
                <a:tc vMerge="1">
                  <a:txBody>
                    <a:bodyPr/>
                    <a:lstStyle/>
                    <a:p>
                      <a:endParaRPr lang="fr-FR" dirty="0"/>
                    </a:p>
                  </a:txBody>
                  <a:tcPr/>
                </a:tc>
                <a:tc>
                  <a:txBody>
                    <a:bodyPr/>
                    <a:lstStyle/>
                    <a:p>
                      <a:r>
                        <a:rPr lang="fr-FR" sz="1100" dirty="0"/>
                        <a:t>Mairie du Porge </a:t>
                      </a:r>
                    </a:p>
                  </a:txBody>
                  <a:tcPr/>
                </a:tc>
                <a:extLst>
                  <a:ext uri="{0D108BD9-81ED-4DB2-BD59-A6C34878D82A}">
                    <a16:rowId xmlns="" xmlns:a16="http://schemas.microsoft.com/office/drawing/2014/main" val="3453968227"/>
                  </a:ext>
                </a:extLst>
              </a:tr>
              <a:tr h="243068">
                <a:tc vMerge="1">
                  <a:txBody>
                    <a:bodyPr/>
                    <a:lstStyle/>
                    <a:p>
                      <a:endParaRPr lang="fr-FR" dirty="0"/>
                    </a:p>
                  </a:txBody>
                  <a:tcPr/>
                </a:tc>
                <a:tc>
                  <a:txBody>
                    <a:bodyPr/>
                    <a:lstStyle/>
                    <a:p>
                      <a:r>
                        <a:rPr lang="fr-FR" sz="1100" dirty="0"/>
                        <a:t>Mairie de Sainte Hélène</a:t>
                      </a:r>
                    </a:p>
                  </a:txBody>
                  <a:tcPr/>
                </a:tc>
                <a:extLst>
                  <a:ext uri="{0D108BD9-81ED-4DB2-BD59-A6C34878D82A}">
                    <a16:rowId xmlns="" xmlns:a16="http://schemas.microsoft.com/office/drawing/2014/main" val="2238415779"/>
                  </a:ext>
                </a:extLst>
              </a:tr>
              <a:tr h="243068">
                <a:tc vMerge="1">
                  <a:txBody>
                    <a:bodyPr/>
                    <a:lstStyle/>
                    <a:p>
                      <a:endParaRPr lang="fr-FR" dirty="0"/>
                    </a:p>
                  </a:txBody>
                  <a:tcPr/>
                </a:tc>
                <a:tc>
                  <a:txBody>
                    <a:bodyPr/>
                    <a:lstStyle/>
                    <a:p>
                      <a:r>
                        <a:rPr lang="fr-FR" sz="1100" dirty="0"/>
                        <a:t>Mairie de Salaunes</a:t>
                      </a:r>
                    </a:p>
                  </a:txBody>
                  <a:tcPr/>
                </a:tc>
                <a:extLst>
                  <a:ext uri="{0D108BD9-81ED-4DB2-BD59-A6C34878D82A}">
                    <a16:rowId xmlns="" xmlns:a16="http://schemas.microsoft.com/office/drawing/2014/main" val="1454844827"/>
                  </a:ext>
                </a:extLst>
              </a:tr>
              <a:tr h="243068">
                <a:tc vMerge="1">
                  <a:txBody>
                    <a:bodyPr/>
                    <a:lstStyle/>
                    <a:p>
                      <a:endParaRPr lang="fr-FR" dirty="0"/>
                    </a:p>
                  </a:txBody>
                  <a:tcPr/>
                </a:tc>
                <a:tc>
                  <a:txBody>
                    <a:bodyPr/>
                    <a:lstStyle/>
                    <a:p>
                      <a:r>
                        <a:rPr lang="fr-FR" sz="1100" dirty="0"/>
                        <a:t>Mairie de Saumos</a:t>
                      </a:r>
                    </a:p>
                  </a:txBody>
                  <a:tcPr/>
                </a:tc>
                <a:extLst>
                  <a:ext uri="{0D108BD9-81ED-4DB2-BD59-A6C34878D82A}">
                    <a16:rowId xmlns="" xmlns:a16="http://schemas.microsoft.com/office/drawing/2014/main" val="1671513735"/>
                  </a:ext>
                </a:extLst>
              </a:tr>
              <a:tr h="243068">
                <a:tc vMerge="1">
                  <a:txBody>
                    <a:bodyPr/>
                    <a:lstStyle/>
                    <a:p>
                      <a:endParaRPr lang="fr-FR" dirty="0"/>
                    </a:p>
                  </a:txBody>
                  <a:tcPr/>
                </a:tc>
                <a:tc>
                  <a:txBody>
                    <a:bodyPr/>
                    <a:lstStyle/>
                    <a:p>
                      <a:r>
                        <a:rPr lang="fr-FR" sz="1100" dirty="0"/>
                        <a:t>Mairie du Temple </a:t>
                      </a:r>
                    </a:p>
                  </a:txBody>
                  <a:tcPr/>
                </a:tc>
                <a:extLst>
                  <a:ext uri="{0D108BD9-81ED-4DB2-BD59-A6C34878D82A}">
                    <a16:rowId xmlns="" xmlns:a16="http://schemas.microsoft.com/office/drawing/2014/main" val="3882154792"/>
                  </a:ext>
                </a:extLst>
              </a:tr>
              <a:tr h="243068">
                <a:tc rowSpan="4">
                  <a:txBody>
                    <a:bodyPr/>
                    <a:lstStyle/>
                    <a:p>
                      <a:r>
                        <a:rPr lang="fr-FR" sz="1600" dirty="0"/>
                        <a:t>Collège 2</a:t>
                      </a:r>
                    </a:p>
                  </a:txBody>
                  <a:tcPr/>
                </a:tc>
                <a:tc>
                  <a:txBody>
                    <a:bodyPr/>
                    <a:lstStyle/>
                    <a:p>
                      <a:r>
                        <a:rPr lang="fr-FR" sz="1100" dirty="0"/>
                        <a:t>ADEME</a:t>
                      </a:r>
                    </a:p>
                  </a:txBody>
                  <a:tcPr/>
                </a:tc>
                <a:extLst>
                  <a:ext uri="{0D108BD9-81ED-4DB2-BD59-A6C34878D82A}">
                    <a16:rowId xmlns="" xmlns:a16="http://schemas.microsoft.com/office/drawing/2014/main" val="618299259"/>
                  </a:ext>
                </a:extLst>
              </a:tr>
              <a:tr h="243068">
                <a:tc vMerge="1">
                  <a:txBody>
                    <a:bodyPr/>
                    <a:lstStyle/>
                    <a:p>
                      <a:endParaRPr lang="fr-FR" sz="1050" dirty="0"/>
                    </a:p>
                  </a:txBody>
                  <a:tcPr/>
                </a:tc>
                <a:tc>
                  <a:txBody>
                    <a:bodyPr/>
                    <a:lstStyle/>
                    <a:p>
                      <a:r>
                        <a:rPr lang="fr-FR" sz="1100" dirty="0"/>
                        <a:t>Région Nouvelle Aquitaine </a:t>
                      </a:r>
                    </a:p>
                  </a:txBody>
                  <a:tcPr/>
                </a:tc>
                <a:extLst>
                  <a:ext uri="{0D108BD9-81ED-4DB2-BD59-A6C34878D82A}">
                    <a16:rowId xmlns="" xmlns:a16="http://schemas.microsoft.com/office/drawing/2014/main" val="4130254400"/>
                  </a:ext>
                </a:extLst>
              </a:tr>
              <a:tr h="243068">
                <a:tc vMerge="1">
                  <a:txBody>
                    <a:bodyPr/>
                    <a:lstStyle/>
                    <a:p>
                      <a:endParaRPr lang="fr-FR" sz="1050" dirty="0"/>
                    </a:p>
                  </a:txBody>
                  <a:tcPr/>
                </a:tc>
                <a:tc>
                  <a:txBody>
                    <a:bodyPr/>
                    <a:lstStyle/>
                    <a:p>
                      <a:r>
                        <a:rPr lang="fr-FR" sz="1100" dirty="0"/>
                        <a:t>Conseil Départemental de la Gironde </a:t>
                      </a:r>
                    </a:p>
                  </a:txBody>
                  <a:tcPr/>
                </a:tc>
                <a:extLst>
                  <a:ext uri="{0D108BD9-81ED-4DB2-BD59-A6C34878D82A}">
                    <a16:rowId xmlns="" xmlns:a16="http://schemas.microsoft.com/office/drawing/2014/main" val="732399628"/>
                  </a:ext>
                </a:extLst>
              </a:tr>
              <a:tr h="243068">
                <a:tc vMerge="1">
                  <a:txBody>
                    <a:bodyPr/>
                    <a:lstStyle/>
                    <a:p>
                      <a:endParaRPr lang="fr-FR" sz="1050" dirty="0"/>
                    </a:p>
                  </a:txBody>
                  <a:tcPr/>
                </a:tc>
                <a:tc>
                  <a:txBody>
                    <a:bodyPr/>
                    <a:lstStyle/>
                    <a:p>
                      <a:r>
                        <a:rPr lang="fr-FR" sz="1100" dirty="0"/>
                        <a:t>Pays Médoc </a:t>
                      </a:r>
                    </a:p>
                  </a:txBody>
                  <a:tcPr/>
                </a:tc>
                <a:extLst>
                  <a:ext uri="{0D108BD9-81ED-4DB2-BD59-A6C34878D82A}">
                    <a16:rowId xmlns="" xmlns:a16="http://schemas.microsoft.com/office/drawing/2014/main" val="1466620240"/>
                  </a:ext>
                </a:extLst>
              </a:tr>
              <a:tr h="243068">
                <a:tc rowSpan="6">
                  <a:txBody>
                    <a:bodyPr/>
                    <a:lstStyle/>
                    <a:p>
                      <a:r>
                        <a:rPr lang="fr-FR" sz="1600" dirty="0"/>
                        <a:t>Collège 3</a:t>
                      </a:r>
                    </a:p>
                  </a:txBody>
                  <a:tcPr/>
                </a:tc>
                <a:tc>
                  <a:txBody>
                    <a:bodyPr/>
                    <a:lstStyle/>
                    <a:p>
                      <a:r>
                        <a:rPr lang="fr-FR" sz="1100" dirty="0"/>
                        <a:t>AROSHA</a:t>
                      </a:r>
                    </a:p>
                  </a:txBody>
                  <a:tcPr/>
                </a:tc>
                <a:extLst>
                  <a:ext uri="{0D108BD9-81ED-4DB2-BD59-A6C34878D82A}">
                    <a16:rowId xmlns="" xmlns:a16="http://schemas.microsoft.com/office/drawing/2014/main" val="1122642840"/>
                  </a:ext>
                </a:extLst>
              </a:tr>
              <a:tr h="243068">
                <a:tc vMerge="1">
                  <a:txBody>
                    <a:bodyPr/>
                    <a:lstStyle/>
                    <a:p>
                      <a:endParaRPr lang="fr-FR" sz="1050" dirty="0"/>
                    </a:p>
                  </a:txBody>
                  <a:tcPr/>
                </a:tc>
                <a:tc>
                  <a:txBody>
                    <a:bodyPr/>
                    <a:lstStyle/>
                    <a:p>
                      <a:r>
                        <a:rPr lang="fr-FR" sz="1100" dirty="0"/>
                        <a:t>Chambre des Métiers et de l’Artisanat</a:t>
                      </a:r>
                    </a:p>
                  </a:txBody>
                  <a:tcPr/>
                </a:tc>
                <a:extLst>
                  <a:ext uri="{0D108BD9-81ED-4DB2-BD59-A6C34878D82A}">
                    <a16:rowId xmlns="" xmlns:a16="http://schemas.microsoft.com/office/drawing/2014/main" val="2227562028"/>
                  </a:ext>
                </a:extLst>
              </a:tr>
              <a:tr h="243068">
                <a:tc vMerge="1">
                  <a:txBody>
                    <a:bodyPr/>
                    <a:lstStyle/>
                    <a:p>
                      <a:endParaRPr lang="fr-FR" sz="1050" dirty="0"/>
                    </a:p>
                  </a:txBody>
                  <a:tcPr/>
                </a:tc>
                <a:tc>
                  <a:txBody>
                    <a:bodyPr/>
                    <a:lstStyle/>
                    <a:p>
                      <a:r>
                        <a:rPr lang="fr-FR" sz="1100" dirty="0"/>
                        <a:t>Chambre de Commerce et d’Industrie </a:t>
                      </a:r>
                    </a:p>
                  </a:txBody>
                  <a:tcPr/>
                </a:tc>
                <a:extLst>
                  <a:ext uri="{0D108BD9-81ED-4DB2-BD59-A6C34878D82A}">
                    <a16:rowId xmlns="" xmlns:a16="http://schemas.microsoft.com/office/drawing/2014/main" val="297153862"/>
                  </a:ext>
                </a:extLst>
              </a:tr>
              <a:tr h="243068">
                <a:tc vMerge="1">
                  <a:txBody>
                    <a:bodyPr/>
                    <a:lstStyle/>
                    <a:p>
                      <a:endParaRPr lang="fr-FR" sz="1050" dirty="0"/>
                    </a:p>
                  </a:txBody>
                  <a:tcPr/>
                </a:tc>
                <a:tc>
                  <a:txBody>
                    <a:bodyPr/>
                    <a:lstStyle/>
                    <a:p>
                      <a:r>
                        <a:rPr lang="fr-FR" sz="1100" dirty="0"/>
                        <a:t>Chambre de l’Agriculture </a:t>
                      </a:r>
                    </a:p>
                  </a:txBody>
                  <a:tcPr/>
                </a:tc>
                <a:extLst>
                  <a:ext uri="{0D108BD9-81ED-4DB2-BD59-A6C34878D82A}">
                    <a16:rowId xmlns="" xmlns:a16="http://schemas.microsoft.com/office/drawing/2014/main" val="3582659086"/>
                  </a:ext>
                </a:extLst>
              </a:tr>
              <a:tr h="243068">
                <a:tc vMerge="1">
                  <a:txBody>
                    <a:bodyPr/>
                    <a:lstStyle/>
                    <a:p>
                      <a:endParaRPr lang="fr-FR" sz="1050" dirty="0"/>
                    </a:p>
                  </a:txBody>
                  <a:tcPr/>
                </a:tc>
                <a:tc>
                  <a:txBody>
                    <a:bodyPr/>
                    <a:lstStyle/>
                    <a:p>
                      <a:r>
                        <a:rPr lang="fr-FR" sz="1100" dirty="0"/>
                        <a:t>Collège </a:t>
                      </a:r>
                      <a:r>
                        <a:rPr lang="fr-FR" sz="1100" dirty="0" err="1"/>
                        <a:t>Canterane</a:t>
                      </a:r>
                      <a:r>
                        <a:rPr lang="fr-FR" sz="1100" dirty="0"/>
                        <a:t> </a:t>
                      </a:r>
                    </a:p>
                  </a:txBody>
                  <a:tcPr/>
                </a:tc>
                <a:extLst>
                  <a:ext uri="{0D108BD9-81ED-4DB2-BD59-A6C34878D82A}">
                    <a16:rowId xmlns="" xmlns:a16="http://schemas.microsoft.com/office/drawing/2014/main" val="1935556189"/>
                  </a:ext>
                </a:extLst>
              </a:tr>
              <a:tr h="361801">
                <a:tc vMerge="1">
                  <a:txBody>
                    <a:bodyPr/>
                    <a:lstStyle/>
                    <a:p>
                      <a:endParaRPr lang="fr-FR" sz="1050" dirty="0"/>
                    </a:p>
                  </a:txBody>
                  <a:tcPr/>
                </a:tc>
                <a:tc>
                  <a:txBody>
                    <a:bodyPr/>
                    <a:lstStyle/>
                    <a:p>
                      <a:r>
                        <a:rPr lang="fr-FR" sz="1100" dirty="0"/>
                        <a:t>EHPAD Meduli</a:t>
                      </a:r>
                    </a:p>
                  </a:txBody>
                  <a:tcPr/>
                </a:tc>
                <a:extLst>
                  <a:ext uri="{0D108BD9-81ED-4DB2-BD59-A6C34878D82A}">
                    <a16:rowId xmlns="" xmlns:a16="http://schemas.microsoft.com/office/drawing/2014/main" val="1374276266"/>
                  </a:ext>
                </a:extLst>
              </a:tr>
            </a:tbl>
          </a:graphicData>
        </a:graphic>
      </p:graphicFrame>
      <p:sp>
        <p:nvSpPr>
          <p:cNvPr id="9" name="ZoneTexte 8"/>
          <p:cNvSpPr txBox="1"/>
          <p:nvPr/>
        </p:nvSpPr>
        <p:spPr>
          <a:xfrm>
            <a:off x="216568" y="5281863"/>
            <a:ext cx="2105526" cy="338554"/>
          </a:xfrm>
          <a:prstGeom prst="rect">
            <a:avLst/>
          </a:prstGeom>
          <a:solidFill>
            <a:schemeClr val="bg1"/>
          </a:solidFill>
        </p:spPr>
        <p:txBody>
          <a:bodyPr wrap="square" rtlCol="0">
            <a:spAutoFit/>
          </a:bodyPr>
          <a:lstStyle/>
          <a:p>
            <a:r>
              <a:rPr lang="fr-FR" sz="1600" b="1" dirty="0">
                <a:solidFill>
                  <a:srgbClr val="7030A0"/>
                </a:solidFill>
              </a:rPr>
              <a:t>Pilotage politique </a:t>
            </a:r>
          </a:p>
        </p:txBody>
      </p:sp>
      <p:sp>
        <p:nvSpPr>
          <p:cNvPr id="10" name="ZoneTexte 9"/>
          <p:cNvSpPr txBox="1"/>
          <p:nvPr/>
        </p:nvSpPr>
        <p:spPr>
          <a:xfrm>
            <a:off x="0" y="2779294"/>
            <a:ext cx="2779295" cy="338554"/>
          </a:xfrm>
          <a:prstGeom prst="rect">
            <a:avLst/>
          </a:prstGeom>
          <a:solidFill>
            <a:schemeClr val="bg1"/>
          </a:solidFill>
        </p:spPr>
        <p:txBody>
          <a:bodyPr wrap="square" rtlCol="0">
            <a:spAutoFit/>
          </a:bodyPr>
          <a:lstStyle/>
          <a:p>
            <a:r>
              <a:rPr lang="fr-FR" sz="1600" b="1" dirty="0">
                <a:solidFill>
                  <a:schemeClr val="accent2"/>
                </a:solidFill>
              </a:rPr>
              <a:t>Instance décisionnaire </a:t>
            </a:r>
          </a:p>
        </p:txBody>
      </p:sp>
      <p:sp>
        <p:nvSpPr>
          <p:cNvPr id="11" name="ZoneTexte 10"/>
          <p:cNvSpPr txBox="1"/>
          <p:nvPr/>
        </p:nvSpPr>
        <p:spPr>
          <a:xfrm>
            <a:off x="842211" y="1588168"/>
            <a:ext cx="2069431" cy="637674"/>
          </a:xfrm>
          <a:prstGeom prst="rect">
            <a:avLst/>
          </a:prstGeom>
          <a:noFill/>
        </p:spPr>
        <p:txBody>
          <a:bodyPr wrap="square" rtlCol="0">
            <a:spAutoFit/>
          </a:bodyPr>
          <a:lstStyle/>
          <a:p>
            <a:endParaRPr lang="fr-FR" dirty="0"/>
          </a:p>
        </p:txBody>
      </p:sp>
      <p:sp>
        <p:nvSpPr>
          <p:cNvPr id="12" name="ZoneTexte 11"/>
          <p:cNvSpPr txBox="1"/>
          <p:nvPr/>
        </p:nvSpPr>
        <p:spPr>
          <a:xfrm>
            <a:off x="0" y="1451811"/>
            <a:ext cx="2791326" cy="584775"/>
          </a:xfrm>
          <a:prstGeom prst="rect">
            <a:avLst/>
          </a:prstGeom>
          <a:solidFill>
            <a:schemeClr val="bg1"/>
          </a:solidFill>
        </p:spPr>
        <p:txBody>
          <a:bodyPr wrap="square" rtlCol="0">
            <a:spAutoFit/>
          </a:bodyPr>
          <a:lstStyle/>
          <a:p>
            <a:r>
              <a:rPr lang="fr-FR" sz="1600" b="1" dirty="0">
                <a:solidFill>
                  <a:schemeClr val="accent3"/>
                </a:solidFill>
              </a:rPr>
              <a:t>Instance consultative de participation démocratique  </a:t>
            </a:r>
          </a:p>
        </p:txBody>
      </p:sp>
      <p:sp>
        <p:nvSpPr>
          <p:cNvPr id="13" name="ZoneTexte 12"/>
          <p:cNvSpPr txBox="1"/>
          <p:nvPr/>
        </p:nvSpPr>
        <p:spPr>
          <a:xfrm>
            <a:off x="164431" y="4098758"/>
            <a:ext cx="2265947" cy="338554"/>
          </a:xfrm>
          <a:prstGeom prst="rect">
            <a:avLst/>
          </a:prstGeom>
          <a:solidFill>
            <a:schemeClr val="bg1"/>
          </a:solidFill>
        </p:spPr>
        <p:txBody>
          <a:bodyPr wrap="square" rtlCol="0">
            <a:spAutoFit/>
          </a:bodyPr>
          <a:lstStyle/>
          <a:p>
            <a:r>
              <a:rPr lang="fr-FR" sz="1600" b="1" dirty="0">
                <a:solidFill>
                  <a:srgbClr val="0070C0"/>
                </a:solidFill>
              </a:rPr>
              <a:t>Comité technique </a:t>
            </a:r>
          </a:p>
        </p:txBody>
      </p:sp>
      <p:sp>
        <p:nvSpPr>
          <p:cNvPr id="14" name="Flèche : droite 13"/>
          <p:cNvSpPr/>
          <p:nvPr/>
        </p:nvSpPr>
        <p:spPr>
          <a:xfrm>
            <a:off x="5305926" y="914400"/>
            <a:ext cx="2791327" cy="1371599"/>
          </a:xfrm>
          <a:prstGeom prst="rightArrow">
            <a:avLst/>
          </a:prstGeom>
          <a:solidFill>
            <a:srgbClr val="FFC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solidFill>
                  <a:schemeClr val="bg1"/>
                </a:solidFill>
              </a:rPr>
              <a:t>Composition de la CCES </a:t>
            </a:r>
          </a:p>
        </p:txBody>
      </p:sp>
      <p:sp>
        <p:nvSpPr>
          <p:cNvPr id="7" name="Espace réservé du numéro de diapositive 6"/>
          <p:cNvSpPr>
            <a:spLocks noGrp="1"/>
          </p:cNvSpPr>
          <p:nvPr>
            <p:ph type="sldNum" sz="quarter" idx="12"/>
          </p:nvPr>
        </p:nvSpPr>
        <p:spPr/>
        <p:txBody>
          <a:bodyPr/>
          <a:lstStyle/>
          <a:p>
            <a:fld id="{E859C58F-3F8F-4CB4-985F-6A085596BDDD}" type="slidenum">
              <a:rPr lang="fr-FR" smtClean="0"/>
              <a:t>7</a:t>
            </a:fld>
            <a:endParaRPr lang="fr-FR"/>
          </a:p>
        </p:txBody>
      </p:sp>
    </p:spTree>
    <p:extLst>
      <p:ext uri="{BB962C8B-B14F-4D97-AF65-F5344CB8AC3E}">
        <p14:creationId xmlns:p14="http://schemas.microsoft.com/office/powerpoint/2010/main" val="367806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5" y="1434517"/>
            <a:ext cx="8596668" cy="1694577"/>
          </a:xfrm>
        </p:spPr>
        <p:txBody>
          <a:bodyPr/>
          <a:lstStyle/>
          <a:p>
            <a:pPr algn="ctr"/>
            <a:r>
              <a:rPr lang="fr-FR" dirty="0"/>
              <a:t>Le diagnostic </a:t>
            </a:r>
          </a:p>
        </p:txBody>
      </p:sp>
      <p:pic>
        <p:nvPicPr>
          <p:cNvPr id="4" name="Imag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52400"/>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1065" y="3323439"/>
            <a:ext cx="569053" cy="434634"/>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9475" y="3308060"/>
            <a:ext cx="569053" cy="434634"/>
          </a:xfrm>
          <a:prstGeom prst="rect">
            <a:avLst/>
          </a:prstGeom>
        </p:spPr>
      </p:pic>
      <p:pic>
        <p:nvPicPr>
          <p:cNvPr id="7" name="Image 6"/>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6943" y="3309458"/>
            <a:ext cx="569053" cy="434634"/>
          </a:xfrm>
          <a:prstGeom prst="rect">
            <a:avLst/>
          </a:prstGeom>
        </p:spPr>
      </p:pic>
      <p:sp>
        <p:nvSpPr>
          <p:cNvPr id="3" name="Espace réservé du numéro de diapositive 2"/>
          <p:cNvSpPr>
            <a:spLocks noGrp="1"/>
          </p:cNvSpPr>
          <p:nvPr>
            <p:ph type="sldNum" sz="quarter" idx="12"/>
          </p:nvPr>
        </p:nvSpPr>
        <p:spPr/>
        <p:txBody>
          <a:bodyPr/>
          <a:lstStyle/>
          <a:p>
            <a:fld id="{E859C58F-3F8F-4CB4-985F-6A085596BDDD}" type="slidenum">
              <a:rPr lang="fr-FR" smtClean="0"/>
              <a:t>8</a:t>
            </a:fld>
            <a:endParaRPr lang="fr-FR"/>
          </a:p>
        </p:txBody>
      </p:sp>
    </p:spTree>
    <p:extLst>
      <p:ext uri="{BB962C8B-B14F-4D97-AF65-F5344CB8AC3E}">
        <p14:creationId xmlns:p14="http://schemas.microsoft.com/office/powerpoint/2010/main" val="235687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416050" y="636588"/>
            <a:ext cx="8596313" cy="1052512"/>
          </a:xfrm>
        </p:spPr>
        <p:txBody>
          <a:bodyPr/>
          <a:lstStyle/>
          <a:p>
            <a:pPr algn="ctr" eaLnBrk="1" hangingPunct="1"/>
            <a:r>
              <a:rPr lang="fr-FR" altLang="fr-FR" sz="2800" dirty="0"/>
              <a:t>Volet 1 : Diagnostic sociodémographique</a:t>
            </a:r>
            <a:br>
              <a:rPr lang="fr-FR" altLang="fr-FR" sz="2800" dirty="0"/>
            </a:br>
            <a:endParaRPr lang="fr-FR" altLang="fr-FR" sz="2800" dirty="0"/>
          </a:p>
        </p:txBody>
      </p:sp>
      <p:sp>
        <p:nvSpPr>
          <p:cNvPr id="3" name="Espace réservé du contenu 2"/>
          <p:cNvSpPr>
            <a:spLocks noGrp="1"/>
          </p:cNvSpPr>
          <p:nvPr>
            <p:ph idx="1"/>
          </p:nvPr>
        </p:nvSpPr>
        <p:spPr>
          <a:xfrm>
            <a:off x="157163" y="1984375"/>
            <a:ext cx="9215437" cy="4305300"/>
          </a:xfrm>
        </p:spPr>
        <p:txBody>
          <a:bodyPr rtlCol="0">
            <a:normAutofit/>
          </a:bodyPr>
          <a:lstStyle/>
          <a:p>
            <a:pPr eaLnBrk="1" fontAlgn="auto" hangingPunct="1">
              <a:spcAft>
                <a:spcPts val="0"/>
              </a:spcAft>
              <a:buFont typeface="Wingdings 3" charset="2"/>
              <a:buChar char=""/>
              <a:defRPr/>
            </a:pPr>
            <a:r>
              <a:rPr lang="fr-FR" sz="2400" b="1" dirty="0">
                <a:solidFill>
                  <a:schemeClr val="tx1">
                    <a:lumMod val="75000"/>
                    <a:lumOff val="25000"/>
                  </a:schemeClr>
                </a:solidFill>
              </a:rPr>
              <a:t>Ses habitants: </a:t>
            </a:r>
          </a:p>
          <a:p>
            <a:pPr marL="0" indent="0" eaLnBrk="1" fontAlgn="auto" hangingPunct="1">
              <a:spcBef>
                <a:spcPts val="0"/>
              </a:spcBef>
              <a:spcAft>
                <a:spcPts val="0"/>
              </a:spcAft>
              <a:buFont typeface="Wingdings 3" charset="2"/>
              <a:buNone/>
              <a:defRPr/>
            </a:pPr>
            <a:r>
              <a:rPr lang="fr-FR" sz="2400" dirty="0">
                <a:solidFill>
                  <a:schemeClr val="tx1">
                    <a:lumMod val="75000"/>
                    <a:lumOff val="25000"/>
                  </a:schemeClr>
                </a:solidFill>
                <a:sym typeface="Wingdings" panose="05000000000000000000" pitchFamily="2" charset="2"/>
              </a:rPr>
              <a:t>	</a:t>
            </a:r>
            <a:endParaRPr lang="fr-FR" sz="2800" dirty="0">
              <a:solidFill>
                <a:schemeClr val="tx1">
                  <a:lumMod val="75000"/>
                  <a:lumOff val="25000"/>
                </a:schemeClr>
              </a:solidFill>
            </a:endParaRPr>
          </a:p>
        </p:txBody>
      </p:sp>
      <p:graphicFrame>
        <p:nvGraphicFramePr>
          <p:cNvPr id="5" name="Graphique 4"/>
          <p:cNvGraphicFramePr/>
          <p:nvPr/>
        </p:nvGraphicFramePr>
        <p:xfrm>
          <a:off x="2229495" y="3229092"/>
          <a:ext cx="5915884" cy="3628908"/>
        </p:xfrm>
        <a:graphic>
          <a:graphicData uri="http://schemas.openxmlformats.org/drawingml/2006/chart">
            <c:chart xmlns:c="http://schemas.openxmlformats.org/drawingml/2006/chart" xmlns:r="http://schemas.openxmlformats.org/officeDocument/2006/relationships" r:id="rId3"/>
          </a:graphicData>
        </a:graphic>
      </p:graphicFrame>
      <p:pic>
        <p:nvPicPr>
          <p:cNvPr id="11269" name="Imag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52400"/>
            <a:ext cx="21002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au 6"/>
          <p:cNvGraphicFramePr>
            <a:graphicFrameLocks noGrp="1"/>
          </p:cNvGraphicFramePr>
          <p:nvPr/>
        </p:nvGraphicFramePr>
        <p:xfrm>
          <a:off x="2670175" y="1730375"/>
          <a:ext cx="8128000" cy="1279656"/>
        </p:xfrm>
        <a:graphic>
          <a:graphicData uri="http://schemas.openxmlformats.org/drawingml/2006/table">
            <a:tbl>
              <a:tblPr firstRow="1" bandRow="1">
                <a:tableStyleId>{93296810-A885-4BE3-A3E7-6D5BEEA58F35}</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gridCol w="2032000">
                  <a:extLst>
                    <a:ext uri="{9D8B030D-6E8A-4147-A177-3AD203B41FA5}">
                      <a16:colId xmlns="" xmlns:a16="http://schemas.microsoft.com/office/drawing/2014/main" val="20003"/>
                    </a:ext>
                  </a:extLst>
                </a:gridCol>
              </a:tblGrid>
              <a:tr h="639763">
                <a:tc>
                  <a:txBody>
                    <a:bodyPr/>
                    <a:lstStyle/>
                    <a:p>
                      <a:pPr algn="ctr"/>
                      <a:r>
                        <a:rPr lang="fr-FR" sz="1800" dirty="0"/>
                        <a:t>Pop</a:t>
                      </a:r>
                      <a:r>
                        <a:rPr lang="fr-FR" sz="1800" baseline="0" dirty="0"/>
                        <a:t> INSEE 2015</a:t>
                      </a:r>
                      <a:endParaRPr lang="fr-FR" sz="1800" dirty="0"/>
                    </a:p>
                  </a:txBody>
                  <a:tcPr marT="45594" marB="45594" anchor="ctr"/>
                </a:tc>
                <a:tc>
                  <a:txBody>
                    <a:bodyPr/>
                    <a:lstStyle/>
                    <a:p>
                      <a:pPr algn="ctr"/>
                      <a:r>
                        <a:rPr lang="fr-FR" sz="1800" dirty="0"/>
                        <a:t>Pop DGF 2015</a:t>
                      </a:r>
                    </a:p>
                  </a:txBody>
                  <a:tcPr marT="45594" marB="45594" anchor="ctr"/>
                </a:tc>
                <a:tc>
                  <a:txBody>
                    <a:bodyPr/>
                    <a:lstStyle/>
                    <a:p>
                      <a:pPr algn="ctr"/>
                      <a:r>
                        <a:rPr lang="fr-FR" sz="1800" dirty="0"/>
                        <a:t>Augmentation</a:t>
                      </a:r>
                      <a:r>
                        <a:rPr lang="fr-FR" sz="1800" baseline="0" dirty="0"/>
                        <a:t> Pop par an</a:t>
                      </a:r>
                      <a:endParaRPr lang="fr-FR" sz="1800" dirty="0"/>
                    </a:p>
                  </a:txBody>
                  <a:tcPr marT="45594" marB="45594" anchor="ctr"/>
                </a:tc>
                <a:tc>
                  <a:txBody>
                    <a:bodyPr/>
                    <a:lstStyle/>
                    <a:p>
                      <a:pPr algn="ctr"/>
                      <a:r>
                        <a:rPr lang="fr-FR" sz="1800" dirty="0"/>
                        <a:t>Densité (</a:t>
                      </a:r>
                      <a:r>
                        <a:rPr lang="fr-FR" sz="1800" dirty="0" err="1"/>
                        <a:t>hab</a:t>
                      </a:r>
                      <a:r>
                        <a:rPr lang="fr-FR" sz="1800" dirty="0"/>
                        <a:t>/</a:t>
                      </a:r>
                      <a:r>
                        <a:rPr lang="fr-FR" sz="1800" dirty="0">
                          <a:sym typeface="Wingdings" panose="05000000000000000000" pitchFamily="2" charset="2"/>
                        </a:rPr>
                        <a:t>km²)</a:t>
                      </a:r>
                      <a:endParaRPr lang="fr-FR" sz="1800" dirty="0"/>
                    </a:p>
                  </a:txBody>
                  <a:tcPr marT="45594" marB="45594" anchor="ctr"/>
                </a:tc>
                <a:extLst>
                  <a:ext uri="{0D108BD9-81ED-4DB2-BD59-A6C34878D82A}">
                    <a16:rowId xmlns="" xmlns:a16="http://schemas.microsoft.com/office/drawing/2014/main" val="10000"/>
                  </a:ext>
                </a:extLst>
              </a:tr>
              <a:tr h="639763">
                <a:tc>
                  <a:txBody>
                    <a:bodyPr/>
                    <a:lstStyle/>
                    <a:p>
                      <a:pPr algn="ctr"/>
                      <a:r>
                        <a:rPr lang="fr-FR" sz="1800" dirty="0"/>
                        <a:t>19 007</a:t>
                      </a:r>
                    </a:p>
                  </a:txBody>
                  <a:tcPr marT="45594" marB="45594" anchor="ctr"/>
                </a:tc>
                <a:tc>
                  <a:txBody>
                    <a:bodyPr/>
                    <a:lstStyle/>
                    <a:p>
                      <a:pPr algn="ctr"/>
                      <a:r>
                        <a:rPr lang="fr-FR" sz="1800" dirty="0"/>
                        <a:t>20 056</a:t>
                      </a:r>
                    </a:p>
                  </a:txBody>
                  <a:tcPr marT="45594" marB="45594" anchor="ctr"/>
                </a:tc>
                <a:tc>
                  <a:txBody>
                    <a:bodyPr/>
                    <a:lstStyle/>
                    <a:p>
                      <a:pPr algn="ctr"/>
                      <a:r>
                        <a:rPr lang="fr-FR" sz="1800" dirty="0"/>
                        <a:t>2,40 %</a:t>
                      </a:r>
                    </a:p>
                    <a:p>
                      <a:pPr algn="ctr"/>
                      <a:r>
                        <a:rPr lang="fr-FR" sz="1800" dirty="0"/>
                        <a:t>(1,2% Gironde)</a:t>
                      </a:r>
                    </a:p>
                  </a:txBody>
                  <a:tcPr marT="45594" marB="45594" anchor="ctr"/>
                </a:tc>
                <a:tc>
                  <a:txBody>
                    <a:bodyPr/>
                    <a:lstStyle/>
                    <a:p>
                      <a:pPr algn="ctr"/>
                      <a:r>
                        <a:rPr lang="fr-FR" sz="1800" dirty="0"/>
                        <a:t>29,9</a:t>
                      </a:r>
                    </a:p>
                    <a:p>
                      <a:pPr algn="ctr"/>
                      <a:r>
                        <a:rPr lang="fr-FR" sz="1800" dirty="0"/>
                        <a:t>(150,9 Gironde)</a:t>
                      </a:r>
                    </a:p>
                  </a:txBody>
                  <a:tcPr marT="45594" marB="45594" anchor="ctr"/>
                </a:tc>
                <a:extLst>
                  <a:ext uri="{0D108BD9-81ED-4DB2-BD59-A6C34878D82A}">
                    <a16:rowId xmlns="" xmlns:a16="http://schemas.microsoft.com/office/drawing/2014/main" val="10001"/>
                  </a:ext>
                </a:extLst>
              </a:tr>
            </a:tbl>
          </a:graphicData>
        </a:graphic>
      </p:graphicFrame>
      <p:sp>
        <p:nvSpPr>
          <p:cNvPr id="8" name="Ellipse 7"/>
          <p:cNvSpPr/>
          <p:nvPr/>
        </p:nvSpPr>
        <p:spPr>
          <a:xfrm>
            <a:off x="4568825" y="4079875"/>
            <a:ext cx="855663" cy="2249488"/>
          </a:xfrm>
          <a:prstGeom prst="ellipse">
            <a:avLst/>
          </a:prstGeom>
          <a:noFill/>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2" name="Espace réservé du numéro de diapositive 1"/>
          <p:cNvSpPr>
            <a:spLocks noGrp="1"/>
          </p:cNvSpPr>
          <p:nvPr>
            <p:ph type="sldNum" sz="quarter" idx="12"/>
          </p:nvPr>
        </p:nvSpPr>
        <p:spPr/>
        <p:txBody>
          <a:bodyPr/>
          <a:lstStyle/>
          <a:p>
            <a:fld id="{E859C58F-3F8F-4CB4-985F-6A085596BDDD}" type="slidenum">
              <a:rPr lang="fr-FR" smtClean="0"/>
              <a:t>9</a:t>
            </a:fld>
            <a:endParaRPr lang="fr-FR"/>
          </a:p>
        </p:txBody>
      </p:sp>
    </p:spTree>
    <p:extLst>
      <p:ext uri="{BB962C8B-B14F-4D97-AF65-F5344CB8AC3E}">
        <p14:creationId xmlns:p14="http://schemas.microsoft.com/office/powerpoint/2010/main" val="1251920133"/>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1997</TotalTime>
  <Words>5774</Words>
  <Application>Microsoft Office PowerPoint</Application>
  <PresentationFormat>Grand écran</PresentationFormat>
  <Paragraphs>1014</Paragraphs>
  <Slides>57</Slides>
  <Notes>57</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57</vt:i4>
      </vt:variant>
    </vt:vector>
  </HeadingPairs>
  <TitlesOfParts>
    <vt:vector size="66" baseType="lpstr">
      <vt:lpstr>Arial</vt:lpstr>
      <vt:lpstr>Calibri</vt:lpstr>
      <vt:lpstr>Cambria</vt:lpstr>
      <vt:lpstr>Times New Roman</vt:lpstr>
      <vt:lpstr>Trebuchet MS</vt:lpstr>
      <vt:lpstr>Wingdings</vt:lpstr>
      <vt:lpstr>Wingdings 3</vt:lpstr>
      <vt:lpstr>Facette</vt:lpstr>
      <vt:lpstr>Chart</vt:lpstr>
      <vt:lpstr>Programme Local de Prévention des Déchets Ménagers Assimilés de la Communauté de Communes Médullienne </vt:lpstr>
      <vt:lpstr>Préambule</vt:lpstr>
      <vt:lpstr>Contexte réglementaire</vt:lpstr>
      <vt:lpstr>Schéma distinguant la prévention de la gestion des déchets </vt:lpstr>
      <vt:lpstr>Enjeux de la prévention des déchets</vt:lpstr>
      <vt:lpstr>La gouvernance </vt:lpstr>
      <vt:lpstr>Présentation PowerPoint</vt:lpstr>
      <vt:lpstr>Le diagnostic </vt:lpstr>
      <vt:lpstr>Volet 1 : Diagnostic sociodémographique </vt:lpstr>
      <vt:lpstr>Présentation PowerPoint</vt:lpstr>
      <vt:lpstr>Présentation PowerPoint</vt:lpstr>
      <vt:lpstr>Présentation PowerPoint</vt:lpstr>
      <vt:lpstr>Présentation PowerPoint</vt:lpstr>
      <vt:lpstr>Présentation PowerPoint</vt:lpstr>
      <vt:lpstr>Présentation PowerPoint</vt:lpstr>
      <vt:lpstr> </vt:lpstr>
      <vt:lpstr>Principaux Atouts et Freins – Volet 1</vt:lpstr>
      <vt:lpstr>Volet 2 : Diagnostic déchets </vt:lpstr>
      <vt:lpstr>Présentation PowerPoint</vt:lpstr>
      <vt:lpstr>Principaux Atouts et Freins – Volet 2 </vt:lpstr>
      <vt:lpstr>Volet 3 : Etat des lieux de la prévention des déchets </vt:lpstr>
      <vt:lpstr>Présentation PowerPoint</vt:lpstr>
      <vt:lpstr>Présentation PowerPoint</vt:lpstr>
      <vt:lpstr>Présentation PowerPoint</vt:lpstr>
      <vt:lpstr>Principaux Atouts et Freins - Volet 3</vt:lpstr>
      <vt:lpstr>Volet 4 : Partenaires potentiels</vt:lpstr>
      <vt:lpstr>Présentation PowerPoint</vt:lpstr>
      <vt:lpstr>Principaux Atouts et Freins – Volet 4</vt:lpstr>
      <vt:lpstr>Le potentiel de réduction des déchets </vt:lpstr>
      <vt:lpstr>Gisements prioritaires:  les actions les plus efficaces pour diminuer la production de déchets sur le territoire de la CDC </vt:lpstr>
      <vt:lpstr>Présentation PowerPoint</vt:lpstr>
      <vt:lpstr>Présentation PowerPoint</vt:lpstr>
      <vt:lpstr>Les actions envisagées  </vt:lpstr>
      <vt:lpstr>Présentation PowerPoint</vt:lpstr>
      <vt:lpstr>1A – Lutter contre le gaspillage en cuisinant les restes</vt:lpstr>
      <vt:lpstr>1B – Promouvoir le « Gourmet Bag »</vt:lpstr>
      <vt:lpstr>1C – Sensibiliser à l’éco-consommation</vt:lpstr>
      <vt:lpstr>1D – Mettre en place un marché estival de produits locaux à La Jenny ou au Gressier</vt:lpstr>
      <vt:lpstr>1E -Diffuser des outils de  prévention existants   </vt:lpstr>
      <vt:lpstr>2A – Mairies et CDC </vt:lpstr>
      <vt:lpstr>2B – Manifestations éco-responsables </vt:lpstr>
      <vt:lpstr>2C – Lutter contre le gaspillage alimentaire dans les écoles et organiser la gestion in-situ des biodéchets </vt:lpstr>
      <vt:lpstr>3A – Développer le compostage individuel </vt:lpstr>
      <vt:lpstr>3B – Développer le compostage collectif </vt:lpstr>
      <vt:lpstr>3C – Promouvoir le Stop Pub</vt:lpstr>
      <vt:lpstr>4A – Créer une zone de réemploi</vt:lpstr>
      <vt:lpstr>4B – Promouvoir les produits  d’hygiène lavable </vt:lpstr>
      <vt:lpstr>4C – Créer des annuaires de la Prévention </vt:lpstr>
      <vt:lpstr>5A – Réduire les déchets des gros producteurs </vt:lpstr>
      <vt:lpstr>5B – Réduire les déchets chez les commerçants et restaurateurs </vt:lpstr>
      <vt:lpstr>6A - Réflexion sur la Tarification Incitative </vt:lpstr>
      <vt:lpstr>Le financement de la Prévention, de la Gestion et du Traitement des Déchets </vt:lpstr>
      <vt:lpstr>Présentation PowerPoint</vt:lpstr>
      <vt:lpstr>Présentation PowerPoint</vt:lpstr>
      <vt:lpstr>Processus d’élaboration, de consultation et de mise en place du PLPD </vt:lpstr>
      <vt:lpstr>Suite du processus  d’élaboration, de consultation et de mise en place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Local de Prévention des Déchets de la Communauté de Communes Médullienne</dc:title>
  <dc:creator>Elisabeth LE BRUN</dc:creator>
  <cp:lastModifiedBy>Alicia BREGILLE</cp:lastModifiedBy>
  <cp:revision>130</cp:revision>
  <cp:lastPrinted>2017-05-15T08:50:55Z</cp:lastPrinted>
  <dcterms:created xsi:type="dcterms:W3CDTF">2017-02-21T10:50:01Z</dcterms:created>
  <dcterms:modified xsi:type="dcterms:W3CDTF">2017-05-15T09:04:24Z</dcterms:modified>
</cp:coreProperties>
</file>